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3" r:id="rId4"/>
    <p:sldId id="264" r:id="rId5"/>
    <p:sldId id="265" r:id="rId6"/>
    <p:sldId id="279" r:id="rId7"/>
    <p:sldId id="258" r:id="rId8"/>
    <p:sldId id="259" r:id="rId9"/>
    <p:sldId id="261" r:id="rId10"/>
    <p:sldId id="260" r:id="rId11"/>
    <p:sldId id="286" r:id="rId12"/>
    <p:sldId id="288" r:id="rId13"/>
    <p:sldId id="289" r:id="rId14"/>
    <p:sldId id="290" r:id="rId15"/>
    <p:sldId id="291" r:id="rId16"/>
    <p:sldId id="292" r:id="rId17"/>
    <p:sldId id="297" r:id="rId18"/>
    <p:sldId id="293" r:id="rId19"/>
    <p:sldId id="294" r:id="rId20"/>
    <p:sldId id="295" r:id="rId21"/>
    <p:sldId id="284" r:id="rId22"/>
    <p:sldId id="280" r:id="rId23"/>
    <p:sldId id="285" r:id="rId24"/>
    <p:sldId id="282" r:id="rId25"/>
    <p:sldId id="283" r:id="rId26"/>
    <p:sldId id="275" r:id="rId27"/>
    <p:sldId id="276" r:id="rId28"/>
    <p:sldId id="277" r:id="rId29"/>
    <p:sldId id="266" r:id="rId30"/>
    <p:sldId id="28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FB8330-ABE9-445A-8EC3-A92E9958FAF0}" v="1" dt="2018-11-19T16:15:37.4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80" autoAdjust="0"/>
    <p:restoredTop sz="94660" autoAdjust="0"/>
  </p:normalViewPr>
  <p:slideViewPr>
    <p:cSldViewPr snapToGrid="0">
      <p:cViewPr varScale="1">
        <p:scale>
          <a:sx n="97" d="100"/>
          <a:sy n="97" d="100"/>
        </p:scale>
        <p:origin x="272" y="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915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pn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3057" y="0"/>
            <a:ext cx="8807355" cy="1735755"/>
          </a:xfrm>
          <a:solidFill>
            <a:schemeClr val="tx2">
              <a:lumMod val="75000"/>
              <a:alpha val="40000"/>
            </a:schemeClr>
          </a:solidFill>
        </p:spPr>
        <p:txBody>
          <a:bodyPr>
            <a:normAutofit fontScale="90000"/>
          </a:bodyPr>
          <a:lstStyle/>
          <a:p>
            <a:r>
              <a:rPr lang="lv-LV" sz="13800" b="1" dirty="0">
                <a:solidFill>
                  <a:schemeClr val="bg1"/>
                </a:solidFill>
              </a:rPr>
              <a:t>LATVIA</a:t>
            </a:r>
            <a:endParaRPr lang="en-US" sz="13800" b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ADF500-B030-494D-8901-2D2E6CD7301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378" y="5809340"/>
            <a:ext cx="1245659" cy="97583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498725-6AF1-4BC0-9252-522D3F4D1621}"/>
              </a:ext>
            </a:extLst>
          </p:cNvPr>
          <p:cNvSpPr/>
          <p:nvPr/>
        </p:nvSpPr>
        <p:spPr>
          <a:xfrm>
            <a:off x="336475" y="597409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b="1" dirty="0">
                <a:solidFill>
                  <a:schemeClr val="bg1"/>
                </a:solidFill>
              </a:rPr>
              <a:t>ERASMUS + PROJECT “DE.CO.D.E.” </a:t>
            </a:r>
          </a:p>
          <a:p>
            <a:pPr lvl="0" algn="ctr"/>
            <a:r>
              <a:rPr lang="en-US" b="1" dirty="0">
                <a:solidFill>
                  <a:schemeClr val="bg1"/>
                </a:solidFill>
              </a:rPr>
              <a:t> 2018-1-LV01-KA229-046985_1 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A3029B2-B9B3-4CCF-9949-D52F76AB91C3}"/>
              </a:ext>
            </a:extLst>
          </p:cNvPr>
          <p:cNvSpPr txBox="1"/>
          <p:nvPr/>
        </p:nvSpPr>
        <p:spPr>
          <a:xfrm>
            <a:off x="5786614" y="5532330"/>
            <a:ext cx="5886417" cy="400110"/>
          </a:xfrm>
          <a:prstGeom prst="rect">
            <a:avLst/>
          </a:prstGeom>
          <a:solidFill>
            <a:schemeClr val="accent1">
              <a:lumMod val="40000"/>
              <a:lumOff val="60000"/>
              <a:alpha val="4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lv-LV" sz="2000" b="1" dirty="0">
                <a:latin typeface="Gotham"/>
                <a:cs typeface="Calibri"/>
              </a:rPr>
              <a:t>Basketball fame </a:t>
            </a:r>
            <a:r>
              <a:rPr lang="en-US" sz="2000" b="1" dirty="0">
                <a:latin typeface="Gotham"/>
                <a:cs typeface="Calibri"/>
              </a:rPr>
              <a:t>– </a:t>
            </a:r>
            <a:r>
              <a:rPr lang="en-US" sz="2000" b="1" dirty="0" err="1">
                <a:latin typeface="Gotham"/>
                <a:cs typeface="Calibri"/>
              </a:rPr>
              <a:t>Kristaps</a:t>
            </a:r>
            <a:r>
              <a:rPr lang="en-US" sz="2000" b="1" dirty="0">
                <a:latin typeface="Gotham"/>
                <a:cs typeface="Calibri"/>
              </a:rPr>
              <a:t> </a:t>
            </a:r>
            <a:r>
              <a:rPr lang="en-US" sz="2000" b="1" dirty="0" err="1">
                <a:latin typeface="Gotham"/>
                <a:cs typeface="Calibri"/>
              </a:rPr>
              <a:t>Porziņģis</a:t>
            </a:r>
            <a:endParaRPr lang="en-US" sz="2000" b="1" dirty="0">
              <a:latin typeface="Gotham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B6D5DC-0792-4360-9653-A8796F90DC44}"/>
              </a:ext>
            </a:extLst>
          </p:cNvPr>
          <p:cNvSpPr txBox="1"/>
          <p:nvPr/>
        </p:nvSpPr>
        <p:spPr>
          <a:xfrm>
            <a:off x="125942" y="5553975"/>
            <a:ext cx="5660672" cy="400110"/>
          </a:xfrm>
          <a:prstGeom prst="rect">
            <a:avLst/>
          </a:prstGeom>
          <a:solidFill>
            <a:schemeClr val="accent1">
              <a:lumMod val="40000"/>
              <a:lumOff val="60000"/>
              <a:alpha val="4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latin typeface="Gotham"/>
                <a:cs typeface="Calibri"/>
              </a:rPr>
              <a:t>C</a:t>
            </a:r>
            <a:r>
              <a:rPr lang="lv-LV" sz="2000" b="1" dirty="0">
                <a:latin typeface="Gotham"/>
                <a:cs typeface="Calibri"/>
              </a:rPr>
              <a:t>hampion after champion </a:t>
            </a:r>
            <a:r>
              <a:rPr lang="en-US" sz="2000" b="1" dirty="0">
                <a:latin typeface="Gotham"/>
                <a:cs typeface="Calibri"/>
              </a:rPr>
              <a:t>- </a:t>
            </a:r>
            <a:r>
              <a:rPr lang="en-US" sz="2000" b="1" dirty="0" err="1">
                <a:latin typeface="Gotham"/>
                <a:cs typeface="Calibri"/>
              </a:rPr>
              <a:t>Aļona</a:t>
            </a:r>
            <a:r>
              <a:rPr lang="en-US" sz="2000" b="1" dirty="0">
                <a:latin typeface="Gotham"/>
                <a:cs typeface="Calibri"/>
              </a:rPr>
              <a:t> </a:t>
            </a:r>
            <a:r>
              <a:rPr lang="en-US" sz="2000" b="1" dirty="0" err="1">
                <a:latin typeface="Gotham"/>
                <a:cs typeface="Calibri"/>
              </a:rPr>
              <a:t>Ostapenko</a:t>
            </a:r>
            <a:endParaRPr lang="en-US" sz="2000" b="1" dirty="0">
              <a:latin typeface="Gotham"/>
              <a:cs typeface="Calibri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5679" y="1265591"/>
            <a:ext cx="6509154" cy="4288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 descr="A person holding a tennis racket&#10;&#10;Description generated with very high confidence">
            <a:extLst>
              <a:ext uri="{FF2B5EF4-FFF2-40B4-BE49-F238E27FC236}">
                <a16:creationId xmlns:a16="http://schemas.microsoft.com/office/drawing/2014/main" id="{185123B5-C642-4C9A-BC57-F84969CBB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42" y="1265591"/>
            <a:ext cx="5660672" cy="428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678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681325"/>
            <a:ext cx="6257246" cy="461665"/>
          </a:xfrm>
          <a:solidFill>
            <a:schemeClr val="accent1">
              <a:lumMod val="40000"/>
              <a:lumOff val="60000"/>
              <a:alpha val="45000"/>
            </a:schemeClr>
          </a:solidFill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lv-LV" sz="2000" b="1" dirty="0">
                <a:latin typeface="Gotham"/>
              </a:rPr>
              <a:t>Winner of a boxing world title -Mairis Briedis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60202"/>
            <a:ext cx="6257246" cy="3521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69290" y="4681325"/>
            <a:ext cx="4875400" cy="461665"/>
          </a:xfrm>
          <a:prstGeom prst="rect">
            <a:avLst/>
          </a:prstGeom>
          <a:solidFill>
            <a:schemeClr val="accent1">
              <a:lumMod val="40000"/>
              <a:lumOff val="60000"/>
              <a:alpha val="4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1000"/>
              </a:spcBef>
            </a:pPr>
            <a:r>
              <a:rPr lang="lv-LV" sz="2000" b="1" dirty="0">
                <a:latin typeface="Gotham"/>
              </a:rPr>
              <a:t>Tennis star - Anastasija Sevastova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9290" y="1160203"/>
            <a:ext cx="4875400" cy="3521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28115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accent3">
              <a:lumMod val="75000"/>
              <a:alpha val="38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4800" b="1" i="1" dirty="0">
                <a:latin typeface="+mn-lt"/>
              </a:rPr>
              <a:t>Amazing things you probably didn't know about Latvia</a:t>
            </a:r>
            <a:endParaRPr lang="lv-LV" sz="4800" b="1" i="1" dirty="0">
              <a:latin typeface="+mn-lt"/>
            </a:endParaRPr>
          </a:p>
        </p:txBody>
      </p:sp>
      <p:sp>
        <p:nvSpPr>
          <p:cNvPr id="3" name="Satura vietturis 2"/>
          <p:cNvSpPr>
            <a:spLocks noGrp="1"/>
          </p:cNvSpPr>
          <p:nvPr>
            <p:ph sz="half" idx="1"/>
          </p:nvPr>
        </p:nvSpPr>
        <p:spPr>
          <a:xfrm>
            <a:off x="1" y="1322255"/>
            <a:ext cx="6043944" cy="806797"/>
          </a:xfrm>
          <a:solidFill>
            <a:schemeClr val="accent1">
              <a:lumMod val="40000"/>
              <a:lumOff val="60000"/>
              <a:alpha val="45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lv-LV" b="1" dirty="0"/>
              <a:t>One of the fastest internet speeds in the world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7500" y="1306526"/>
            <a:ext cx="5854500" cy="822525"/>
          </a:xfrm>
          <a:solidFill>
            <a:schemeClr val="accent1">
              <a:lumMod val="40000"/>
              <a:lumOff val="60000"/>
              <a:alpha val="45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Around 20</a:t>
            </a:r>
            <a:r>
              <a:rPr lang="lv-LV" b="1" dirty="0"/>
              <a:t>% </a:t>
            </a:r>
            <a:r>
              <a:rPr lang="en-US" b="1" dirty="0"/>
              <a:t>of </a:t>
            </a:r>
            <a:r>
              <a:rPr lang="lv-LV" b="1" dirty="0"/>
              <a:t>Latvia’s territory</a:t>
            </a:r>
            <a:r>
              <a:rPr lang="en-US" b="1" dirty="0"/>
              <a:t> is protected.</a:t>
            </a:r>
            <a:endParaRPr lang="lv-LV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291" y="2371052"/>
            <a:ext cx="4724125" cy="4027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3384" y="2653558"/>
            <a:ext cx="5918616" cy="3462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53280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atura vietturis 2"/>
          <p:cNvSpPr>
            <a:spLocks noGrp="1"/>
          </p:cNvSpPr>
          <p:nvPr>
            <p:ph sz="half" idx="1"/>
          </p:nvPr>
        </p:nvSpPr>
        <p:spPr>
          <a:xfrm>
            <a:off x="407566" y="0"/>
            <a:ext cx="5651484" cy="1509739"/>
          </a:xfrm>
          <a:solidFill>
            <a:schemeClr val="accent1">
              <a:lumMod val="40000"/>
              <a:lumOff val="60000"/>
              <a:alpha val="45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Latvia has 12,000 rivers and 3,000 small lakes</a:t>
            </a:r>
            <a:endParaRPr lang="lv-LV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78303" y="0"/>
            <a:ext cx="4616654" cy="1542018"/>
          </a:xfrm>
          <a:solidFill>
            <a:schemeClr val="accent1">
              <a:lumMod val="40000"/>
              <a:lumOff val="60000"/>
              <a:alpha val="45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Around 54</a:t>
            </a:r>
            <a:r>
              <a:rPr lang="lv-LV" b="1" dirty="0"/>
              <a:t>% </a:t>
            </a:r>
            <a:r>
              <a:rPr lang="en-US" b="1" dirty="0"/>
              <a:t>of Latvia is forest, making it one of Europe’s greenest countries</a:t>
            </a:r>
          </a:p>
          <a:p>
            <a:pPr marL="0" indent="0">
              <a:buNone/>
            </a:pPr>
            <a:endParaRPr lang="lv-LV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566" y="1506340"/>
            <a:ext cx="5651484" cy="3730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8303" y="1506340"/>
            <a:ext cx="4616653" cy="3906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44261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0" y="-11463"/>
            <a:ext cx="6311382" cy="2140514"/>
          </a:xfrm>
          <a:solidFill>
            <a:schemeClr val="accent1">
              <a:lumMod val="40000"/>
              <a:lumOff val="60000"/>
              <a:alpha val="4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Latvia produces more female models per capita</a:t>
            </a:r>
            <a:r>
              <a:rPr lang="lv-LV" b="1" dirty="0"/>
              <a:t>l</a:t>
            </a:r>
            <a:r>
              <a:rPr lang="en-US" b="1" dirty="0"/>
              <a:t> </a:t>
            </a:r>
            <a:r>
              <a:rPr lang="en-US" b="1" dirty="0" err="1"/>
              <a:t>tha</a:t>
            </a:r>
            <a:r>
              <a:rPr lang="lv-LV" b="1" dirty="0"/>
              <a:t>n</a:t>
            </a:r>
            <a:r>
              <a:rPr lang="en-US" b="1" dirty="0"/>
              <a:t> almost any country in the world.</a:t>
            </a:r>
            <a:endParaRPr lang="lv-LV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2178" y="2332353"/>
            <a:ext cx="2919026" cy="1946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23202"/>
            <a:ext cx="4312693" cy="2415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178" y="4138310"/>
            <a:ext cx="4334871" cy="2477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2693" y="2100479"/>
            <a:ext cx="1998689" cy="2998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atura vietturis 2"/>
          <p:cNvSpPr txBox="1">
            <a:spLocks/>
          </p:cNvSpPr>
          <p:nvPr/>
        </p:nvSpPr>
        <p:spPr>
          <a:xfrm>
            <a:off x="6311382" y="4609632"/>
            <a:ext cx="5880619" cy="2248368"/>
          </a:xfrm>
          <a:prstGeom prst="rect">
            <a:avLst/>
          </a:prstGeom>
          <a:solidFill>
            <a:schemeClr val="accent1">
              <a:lumMod val="40000"/>
              <a:lumOff val="60000"/>
              <a:alpha val="4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lv-LV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Latvia’s current flag design has been in use since 1280. Only Denmark’s has been around longer.</a:t>
            </a:r>
            <a:endParaRPr lang="lv-LV" b="1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305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0" y="0"/>
            <a:ext cx="5800299" cy="1980799"/>
          </a:xfrm>
          <a:solidFill>
            <a:schemeClr val="accent1">
              <a:lumMod val="40000"/>
              <a:lumOff val="60000"/>
              <a:alpha val="4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v-LV" b="1" dirty="0"/>
              <a:t> </a:t>
            </a:r>
          </a:p>
          <a:p>
            <a:pPr marL="0" indent="0">
              <a:buNone/>
            </a:pPr>
            <a:r>
              <a:rPr lang="en-US" b="1" dirty="0" err="1"/>
              <a:t>Uļjana</a:t>
            </a:r>
            <a:r>
              <a:rPr lang="en-US" b="1" dirty="0"/>
              <a:t> </a:t>
            </a:r>
            <a:r>
              <a:rPr lang="en-US" b="1" dirty="0" err="1"/>
              <a:t>Semjonova</a:t>
            </a:r>
            <a:r>
              <a:rPr lang="lv-LV" b="1" dirty="0"/>
              <a:t> – the </a:t>
            </a:r>
            <a:r>
              <a:rPr lang="en-US" b="1" dirty="0"/>
              <a:t>first non-American woman to be inducted into the NBA Hall of Fame.</a:t>
            </a:r>
          </a:p>
          <a:p>
            <a:endParaRPr lang="en-US" dirty="0"/>
          </a:p>
          <a:p>
            <a:pPr marL="0" indent="0">
              <a:buNone/>
            </a:pPr>
            <a:endParaRPr lang="lv-LV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5936777" y="0"/>
            <a:ext cx="6255224" cy="1992573"/>
          </a:xfrm>
          <a:solidFill>
            <a:schemeClr val="accent1">
              <a:lumMod val="40000"/>
              <a:lumOff val="60000"/>
              <a:alpha val="4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lv-LV" b="1" dirty="0"/>
          </a:p>
          <a:p>
            <a:pPr marL="0" indent="0">
              <a:buNone/>
            </a:pPr>
            <a:r>
              <a:rPr lang="en-US" b="1" dirty="0"/>
              <a:t>Jacob W. Davis</a:t>
            </a:r>
            <a:r>
              <a:rPr lang="lv-LV" b="1" dirty="0"/>
              <a:t> (</a:t>
            </a:r>
            <a:r>
              <a:rPr lang="en-US" b="1" dirty="0"/>
              <a:t>born in Riga</a:t>
            </a:r>
            <a:r>
              <a:rPr lang="lv-LV" b="1" dirty="0"/>
              <a:t>) – made </a:t>
            </a:r>
            <a:r>
              <a:rPr lang="en-US" b="1" dirty="0"/>
              <a:t>the</a:t>
            </a:r>
            <a:r>
              <a:rPr lang="lv-LV" b="1" dirty="0"/>
              <a:t> first</a:t>
            </a:r>
            <a:r>
              <a:rPr lang="en-US" b="1" dirty="0"/>
              <a:t> template for modern denim jeans</a:t>
            </a:r>
            <a:r>
              <a:rPr lang="lv-LV" b="1" dirty="0"/>
              <a:t>.</a:t>
            </a:r>
            <a:endParaRPr lang="lv-LV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3383" y="2983043"/>
            <a:ext cx="2778271" cy="3874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71" y="1979683"/>
            <a:ext cx="4053384" cy="3297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1654" y="1979683"/>
            <a:ext cx="3185336" cy="3156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16990" y="1928641"/>
            <a:ext cx="2152199" cy="2641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33332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atura vietturis 2"/>
          <p:cNvSpPr>
            <a:spLocks noGrp="1"/>
          </p:cNvSpPr>
          <p:nvPr>
            <p:ph sz="half" idx="1"/>
          </p:nvPr>
        </p:nvSpPr>
        <p:spPr>
          <a:xfrm>
            <a:off x="15151" y="0"/>
            <a:ext cx="5272427" cy="1652093"/>
          </a:xfrm>
          <a:solidFill>
            <a:schemeClr val="accent1">
              <a:lumMod val="40000"/>
              <a:lumOff val="60000"/>
              <a:alpha val="4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lv-LV" b="1" dirty="0"/>
          </a:p>
          <a:p>
            <a:pPr marL="0" indent="0">
              <a:buNone/>
            </a:pPr>
            <a:r>
              <a:rPr lang="en-US" b="1" dirty="0" err="1"/>
              <a:t>Venta</a:t>
            </a:r>
            <a:r>
              <a:rPr lang="en-US" b="1" dirty="0"/>
              <a:t> Rapid in </a:t>
            </a:r>
            <a:r>
              <a:rPr lang="en-US" b="1" dirty="0" err="1"/>
              <a:t>Kuldīga</a:t>
            </a:r>
            <a:r>
              <a:rPr lang="en-US" b="1" dirty="0"/>
              <a:t> is the widest waterfall in Europe</a:t>
            </a:r>
            <a:r>
              <a:rPr lang="lv-LV" b="1" dirty="0"/>
              <a:t>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" y="4436901"/>
            <a:ext cx="5287578" cy="2421099"/>
          </a:xfrm>
          <a:solidFill>
            <a:schemeClr val="accent1">
              <a:lumMod val="40000"/>
              <a:lumOff val="60000"/>
              <a:alpha val="4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lv-LV" b="1" dirty="0"/>
          </a:p>
          <a:p>
            <a:pPr marL="0" indent="0">
              <a:buNone/>
            </a:pPr>
            <a:r>
              <a:rPr lang="en-US" b="1" dirty="0"/>
              <a:t>According to some sources, the inspiration for Crocodile Dundee may have been </a:t>
            </a:r>
            <a:r>
              <a:rPr lang="en-US" b="1" dirty="0" err="1"/>
              <a:t>Arvīds</a:t>
            </a:r>
            <a:r>
              <a:rPr lang="en-US" b="1" dirty="0"/>
              <a:t> </a:t>
            </a:r>
            <a:r>
              <a:rPr lang="en-US" b="1" dirty="0" err="1"/>
              <a:t>Blūmentāls</a:t>
            </a:r>
            <a:r>
              <a:rPr lang="en-US" b="1" dirty="0"/>
              <a:t> (or Crocodile Harry).</a:t>
            </a:r>
            <a:endParaRPr lang="lv-LV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7227" y="1634045"/>
            <a:ext cx="4210351" cy="2802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1552" y="3503485"/>
            <a:ext cx="4890448" cy="3354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7578" y="3502849"/>
            <a:ext cx="2123331" cy="3355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7578" y="5064"/>
            <a:ext cx="5226036" cy="3498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90690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accent3">
              <a:lumMod val="75000"/>
              <a:alpha val="37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lv-LV" sz="9600" b="1" dirty="0">
                <a:solidFill>
                  <a:schemeClr val="bg1"/>
                </a:solidFill>
                <a:latin typeface="+mn-lt"/>
              </a:rPr>
              <a:t>Celebrations</a:t>
            </a:r>
            <a:endParaRPr lang="lv-LV" sz="88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924959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4160"/>
          </a:xfrm>
          <a:solidFill>
            <a:schemeClr val="accent3">
              <a:lumMod val="75000"/>
              <a:alpha val="37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lv-LV" sz="4800" b="1" i="1" dirty="0">
                <a:latin typeface="+mn-lt"/>
              </a:rPr>
              <a:t>Jāņi (Summer solstice)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1051668"/>
            <a:ext cx="12192000" cy="2891370"/>
          </a:xfrm>
          <a:solidFill>
            <a:schemeClr val="accent1">
              <a:lumMod val="40000"/>
              <a:lumOff val="60000"/>
              <a:alpha val="64000"/>
            </a:schemeClr>
          </a:solidFill>
        </p:spPr>
        <p:txBody>
          <a:bodyPr>
            <a:noAutofit/>
          </a:bodyPr>
          <a:lstStyle/>
          <a:p>
            <a:r>
              <a:rPr lang="lv-LV" b="1" dirty="0"/>
              <a:t>N</a:t>
            </a:r>
            <a:r>
              <a:rPr lang="en-US" b="1" dirty="0" err="1"/>
              <a:t>ight</a:t>
            </a:r>
            <a:r>
              <a:rPr lang="en-US" b="1" dirty="0"/>
              <a:t> from June 23 to June 24</a:t>
            </a:r>
            <a:r>
              <a:rPr lang="lv-LV" b="1" dirty="0"/>
              <a:t>.</a:t>
            </a:r>
          </a:p>
          <a:p>
            <a:r>
              <a:rPr lang="en-US" b="1" dirty="0"/>
              <a:t>Wild flowers picked on summer solstice are believed to have healing powers. </a:t>
            </a:r>
            <a:endParaRPr lang="lv-LV" b="1" dirty="0"/>
          </a:p>
          <a:p>
            <a:r>
              <a:rPr lang="lv-LV" b="1" dirty="0"/>
              <a:t>H</a:t>
            </a:r>
            <a:r>
              <a:rPr lang="en-US" b="1" dirty="0" err="1"/>
              <a:t>omes</a:t>
            </a:r>
            <a:r>
              <a:rPr lang="en-US" b="1" dirty="0"/>
              <a:t> are decorated </a:t>
            </a:r>
            <a:r>
              <a:rPr lang="lv-LV" b="1" dirty="0" err="1"/>
              <a:t>and</a:t>
            </a:r>
            <a:r>
              <a:rPr lang="lv-LV" b="1" dirty="0"/>
              <a:t> w</a:t>
            </a:r>
            <a:r>
              <a:rPr lang="en-US" b="1" dirty="0"/>
              <a:t>omen weave wildflower </a:t>
            </a:r>
            <a:r>
              <a:rPr lang="lv-LV" b="1" dirty="0"/>
              <a:t>crowns.</a:t>
            </a:r>
          </a:p>
          <a:p>
            <a:r>
              <a:rPr lang="lv-LV" b="1" dirty="0"/>
              <a:t>Many traditions, including </a:t>
            </a:r>
            <a:r>
              <a:rPr lang="en-US" b="1" dirty="0"/>
              <a:t>leaping over the bonfire</a:t>
            </a:r>
            <a:r>
              <a:rPr lang="lv-LV" b="1" dirty="0"/>
              <a:t>.</a:t>
            </a:r>
          </a:p>
          <a:p>
            <a:r>
              <a:rPr lang="en-US" b="1" dirty="0"/>
              <a:t>Sleeping is only allowed after sunrise. </a:t>
            </a:r>
            <a:endParaRPr lang="lv-LV" b="1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2350" y="3943038"/>
            <a:ext cx="4819650" cy="270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2642" y="3943038"/>
            <a:ext cx="6239708" cy="270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3914316"/>
            <a:ext cx="2934269" cy="2734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91626" y="1947551"/>
            <a:ext cx="3000374" cy="199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76231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648"/>
            <a:ext cx="12192000" cy="729157"/>
          </a:xfrm>
          <a:solidFill>
            <a:schemeClr val="accent3">
              <a:lumMod val="75000"/>
              <a:alpha val="37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lv-LV" sz="4800" b="1" i="1" dirty="0">
                <a:latin typeface="+mn-lt"/>
              </a:rPr>
              <a:t>Ziemas saulgrieži (Winter solstice)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721051"/>
            <a:ext cx="9100435" cy="3305039"/>
          </a:xfrm>
          <a:solidFill>
            <a:schemeClr val="accent1">
              <a:lumMod val="40000"/>
              <a:lumOff val="60000"/>
              <a:alpha val="64000"/>
            </a:schemeClr>
          </a:solidFill>
        </p:spPr>
        <p:txBody>
          <a:bodyPr>
            <a:normAutofit/>
          </a:bodyPr>
          <a:lstStyle/>
          <a:p>
            <a:r>
              <a:rPr lang="en-US" b="1" dirty="0"/>
              <a:t>"</a:t>
            </a:r>
            <a:r>
              <a:rPr lang="en-US" b="1" dirty="0" err="1"/>
              <a:t>Ziemassvētki</a:t>
            </a:r>
            <a:r>
              <a:rPr lang="en-US" b="1" dirty="0"/>
              <a:t>" or Christmas in Latvia is </a:t>
            </a:r>
            <a:r>
              <a:rPr lang="lv-LV" b="1" dirty="0"/>
              <a:t>a </a:t>
            </a:r>
            <a:r>
              <a:rPr lang="en-US" b="1" dirty="0"/>
              <a:t>mix of ethnic, religious and modern traditions</a:t>
            </a:r>
            <a:r>
              <a:rPr lang="lv-LV" b="1" dirty="0"/>
              <a:t>.</a:t>
            </a:r>
          </a:p>
          <a:p>
            <a:r>
              <a:rPr lang="en-US" b="1" dirty="0" err="1"/>
              <a:t>Rīga</a:t>
            </a:r>
            <a:r>
              <a:rPr lang="en-US" b="1" dirty="0"/>
              <a:t> is </a:t>
            </a:r>
            <a:r>
              <a:rPr lang="en-US" b="1" dirty="0" err="1"/>
              <a:t>recognised</a:t>
            </a:r>
            <a:r>
              <a:rPr lang="en-US" b="1" dirty="0"/>
              <a:t> as the birthplace of the first Christmas tree</a:t>
            </a:r>
            <a:r>
              <a:rPr lang="lv-LV" b="1" dirty="0"/>
              <a:t> in </a:t>
            </a:r>
            <a:r>
              <a:rPr lang="en-US" b="1" dirty="0"/>
              <a:t>1510 by some accounts.</a:t>
            </a:r>
            <a:endParaRPr lang="lv-LV" b="1" dirty="0"/>
          </a:p>
          <a:p>
            <a:r>
              <a:rPr lang="lv-LV" b="1" dirty="0"/>
              <a:t>Traditional </a:t>
            </a:r>
            <a:r>
              <a:rPr lang="en-US" b="1" dirty="0"/>
              <a:t>dishes </a:t>
            </a:r>
            <a:r>
              <a:rPr lang="lv-LV" b="1" dirty="0"/>
              <a:t>are served at </a:t>
            </a:r>
            <a:r>
              <a:rPr lang="en-US" b="1" dirty="0"/>
              <a:t>Christmas </a:t>
            </a:r>
            <a:r>
              <a:rPr lang="lv-LV" b="1" dirty="0"/>
              <a:t>(Christmas </a:t>
            </a:r>
            <a:r>
              <a:rPr lang="en-US" b="1" dirty="0"/>
              <a:t>roast and grey peas, bacon rolls</a:t>
            </a:r>
            <a:r>
              <a:rPr lang="lv-LV" b="1" dirty="0"/>
              <a:t>, </a:t>
            </a:r>
            <a:r>
              <a:rPr lang="en-US" b="1" dirty="0"/>
              <a:t>gingerbread cookies</a:t>
            </a:r>
            <a:r>
              <a:rPr lang="lv-LV" b="1" dirty="0"/>
              <a:t>)</a:t>
            </a:r>
          </a:p>
          <a:p>
            <a:endParaRPr lang="lv-LV" sz="2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08093" y="723330"/>
            <a:ext cx="3483907" cy="4300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3470" y="3429351"/>
            <a:ext cx="3117784" cy="1723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4314" y="3423139"/>
            <a:ext cx="3091566" cy="160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00434" y="4689458"/>
            <a:ext cx="3091566" cy="2168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5879" y="3405546"/>
            <a:ext cx="2522213" cy="1963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008245"/>
            <a:ext cx="9100434" cy="1892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2488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55667-35F0-4C2C-AF71-B94375A41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11" y="-1763"/>
            <a:ext cx="12193411" cy="1257358"/>
          </a:xfrm>
          <a:solidFill>
            <a:schemeClr val="accent3">
              <a:lumMod val="75000"/>
              <a:alpha val="37000"/>
            </a:schemeClr>
          </a:solidFill>
        </p:spPr>
        <p:txBody>
          <a:bodyPr>
            <a:normAutofit/>
          </a:bodyPr>
          <a:lstStyle/>
          <a:p>
            <a:r>
              <a:rPr lang="lv-LV" sz="4800" b="1" i="1" dirty="0">
                <a:latin typeface="+mn-lt"/>
                <a:cs typeface="Calibri Light"/>
              </a:rPr>
              <a:t>        </a:t>
            </a:r>
            <a:r>
              <a:rPr lang="en-US" sz="4800" b="1" i="1" dirty="0">
                <a:latin typeface="+mn-lt"/>
                <a:cs typeface="Calibri Light"/>
              </a:rPr>
              <a:t>Basic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4476F-BCFD-4E39-B476-5E8A6828F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241946"/>
            <a:ext cx="5122474" cy="3862219"/>
          </a:xfrm>
          <a:solidFill>
            <a:schemeClr val="accent1">
              <a:lumMod val="40000"/>
              <a:lumOff val="60000"/>
              <a:alpha val="45000"/>
            </a:schemeClr>
          </a:solidFill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>
                <a:cs typeface="Calibri"/>
              </a:rPr>
              <a:t>Republic of Latvia</a:t>
            </a:r>
          </a:p>
          <a:p>
            <a:r>
              <a:rPr lang="en-US" b="1" dirty="0">
                <a:cs typeface="Calibri"/>
              </a:rPr>
              <a:t>Declared – 18.11.1918</a:t>
            </a:r>
          </a:p>
          <a:p>
            <a:r>
              <a:rPr lang="en-US" b="1" dirty="0">
                <a:cs typeface="Calibri"/>
              </a:rPr>
              <a:t>Capital – Riga</a:t>
            </a:r>
          </a:p>
          <a:p>
            <a:r>
              <a:rPr lang="en-US" b="1" dirty="0">
                <a:cs typeface="Calibri"/>
              </a:rPr>
              <a:t>President – </a:t>
            </a:r>
            <a:r>
              <a:rPr lang="en-US" b="1" dirty="0" err="1">
                <a:cs typeface="Calibri"/>
              </a:rPr>
              <a:t>Raimonds</a:t>
            </a:r>
            <a:r>
              <a:rPr lang="en-US" b="1" dirty="0">
                <a:cs typeface="Calibri"/>
              </a:rPr>
              <a:t> </a:t>
            </a:r>
            <a:r>
              <a:rPr lang="en-US" b="1" dirty="0" err="1">
                <a:cs typeface="Calibri"/>
              </a:rPr>
              <a:t>Vējonis</a:t>
            </a:r>
            <a:endParaRPr lang="en-US" b="1" dirty="0">
              <a:cs typeface="Calibri"/>
            </a:endParaRPr>
          </a:p>
          <a:p>
            <a:r>
              <a:rPr lang="en-US" b="1" dirty="0">
                <a:cs typeface="Calibri"/>
              </a:rPr>
              <a:t>Currency – </a:t>
            </a:r>
            <a:r>
              <a:rPr lang="lv-LV" b="1" dirty="0">
                <a:cs typeface="Calibri"/>
              </a:rPr>
              <a:t>E</a:t>
            </a:r>
            <a:r>
              <a:rPr lang="en-US" b="1" dirty="0" err="1">
                <a:cs typeface="Calibri"/>
              </a:rPr>
              <a:t>uro</a:t>
            </a:r>
            <a:endParaRPr lang="en-US" b="1" dirty="0">
              <a:cs typeface="Calibri"/>
            </a:endParaRPr>
          </a:p>
          <a:p>
            <a:r>
              <a:rPr lang="en-US" b="1" dirty="0">
                <a:cs typeface="Calibri"/>
              </a:rPr>
              <a:t>Bordering countries – Lithuania,  Belarus, Russia, Estonia</a:t>
            </a:r>
          </a:p>
          <a:p>
            <a:endParaRPr lang="en-US" dirty="0">
              <a:cs typeface="Calibri"/>
            </a:endParaRPr>
          </a:p>
        </p:txBody>
      </p:sp>
      <p:pic>
        <p:nvPicPr>
          <p:cNvPr id="4" name="Picture 4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0588B7E9-961A-4CE2-91B9-C249862BC4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7623" y="220946"/>
            <a:ext cx="4063242" cy="4335434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223B0DCA-14FD-4F11-89B3-CBD688CB0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2474" y="3350331"/>
            <a:ext cx="4942063" cy="3507669"/>
          </a:xfrm>
          <a:prstGeom prst="rect">
            <a:avLst/>
          </a:prstGeom>
        </p:spPr>
      </p:pic>
      <p:pic>
        <p:nvPicPr>
          <p:cNvPr id="8" name="Picture 8" descr="A close up of a red bag&#10;&#10;Description generated with high confidence">
            <a:extLst>
              <a:ext uri="{FF2B5EF4-FFF2-40B4-BE49-F238E27FC236}">
                <a16:creationId xmlns:a16="http://schemas.microsoft.com/office/drawing/2014/main" id="{039CFCD8-8AA9-4F6B-BDE0-097C752E79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0956" y="224366"/>
            <a:ext cx="2743200" cy="1371600"/>
          </a:xfrm>
          <a:prstGeom prst="rect">
            <a:avLst/>
          </a:prstGeom>
        </p:spPr>
      </p:pic>
      <p:pic>
        <p:nvPicPr>
          <p:cNvPr id="10" name="Picture 10" descr="A person wearing a suit and tie&#10;&#10;Description generated with very high confidence">
            <a:extLst>
              <a:ext uri="{FF2B5EF4-FFF2-40B4-BE49-F238E27FC236}">
                <a16:creationId xmlns:a16="http://schemas.microsoft.com/office/drawing/2014/main" id="{1E876D84-CE3D-4C81-9FF5-F323DBEC90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5716" y="-13228"/>
            <a:ext cx="3363735" cy="3356679"/>
          </a:xfrm>
          <a:prstGeom prst="rect">
            <a:avLst/>
          </a:prstGeom>
        </p:spPr>
      </p:pic>
      <p:pic>
        <p:nvPicPr>
          <p:cNvPr id="13" name="Picture 13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CB5B7225-5DAF-44EE-9999-7A773FD6448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10956" y="-2855"/>
            <a:ext cx="6381044" cy="436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62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69000"/>
          </a:xfrm>
          <a:solidFill>
            <a:schemeClr val="accent3">
              <a:lumMod val="75000"/>
              <a:alpha val="37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lv-LV" sz="4800" b="1" i="1" dirty="0" err="1">
                <a:latin typeface="+mn-lt"/>
              </a:rPr>
              <a:t>Name</a:t>
            </a:r>
            <a:r>
              <a:rPr lang="lv-LV" sz="4800" b="1" i="1" dirty="0">
                <a:latin typeface="+mn-lt"/>
              </a:rPr>
              <a:t> </a:t>
            </a:r>
            <a:r>
              <a:rPr lang="lv-LV" sz="4800" b="1" i="1" dirty="0" err="1">
                <a:latin typeface="+mn-lt"/>
              </a:rPr>
              <a:t>days</a:t>
            </a:r>
            <a:endParaRPr lang="lv-LV" sz="4800" b="1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54522"/>
            <a:ext cx="6149453" cy="4122445"/>
          </a:xfrm>
          <a:solidFill>
            <a:schemeClr val="accent1">
              <a:lumMod val="40000"/>
              <a:lumOff val="60000"/>
              <a:alpha val="64000"/>
            </a:schemeClr>
          </a:solidFill>
        </p:spPr>
        <p:txBody>
          <a:bodyPr>
            <a:normAutofit/>
          </a:bodyPr>
          <a:lstStyle/>
          <a:p>
            <a:r>
              <a:rPr lang="lv-LV" b="1" dirty="0"/>
              <a:t>Marked in the calendar.</a:t>
            </a:r>
          </a:p>
          <a:p>
            <a:r>
              <a:rPr lang="lv-LV" b="1" dirty="0"/>
              <a:t>E</a:t>
            </a:r>
            <a:r>
              <a:rPr lang="en-US" b="1" dirty="0"/>
              <a:t>ach day includes up to four names</a:t>
            </a:r>
            <a:r>
              <a:rPr lang="lv-LV" b="1" dirty="0"/>
              <a:t>.</a:t>
            </a:r>
          </a:p>
          <a:p>
            <a:r>
              <a:rPr lang="en-US" b="1" dirty="0"/>
              <a:t>May 22 – </a:t>
            </a:r>
            <a:r>
              <a:rPr lang="lv-LV" b="1" dirty="0"/>
              <a:t> day </a:t>
            </a:r>
            <a:r>
              <a:rPr lang="en-US" b="1" dirty="0"/>
              <a:t>to celebrate the names not included in it.</a:t>
            </a:r>
            <a:endParaRPr lang="lv-LV" b="1" dirty="0"/>
          </a:p>
          <a:p>
            <a:r>
              <a:rPr lang="lv-LV" b="1" dirty="0"/>
              <a:t>C</a:t>
            </a:r>
            <a:r>
              <a:rPr lang="en-US" b="1" dirty="0" err="1"/>
              <a:t>ustomary</a:t>
            </a:r>
            <a:r>
              <a:rPr lang="en-US" b="1" dirty="0"/>
              <a:t> that anyone can join a name-day party without an invitation. </a:t>
            </a:r>
            <a:endParaRPr lang="lv-LV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9454" y="1645194"/>
            <a:ext cx="5715000" cy="340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0756" y="3907380"/>
            <a:ext cx="4428698" cy="2950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12728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-286603" y="0"/>
            <a:ext cx="12192000" cy="1542197"/>
          </a:xfrm>
          <a:noFill/>
        </p:spPr>
        <p:txBody>
          <a:bodyPr>
            <a:noAutofit/>
          </a:bodyPr>
          <a:lstStyle/>
          <a:p>
            <a:pPr algn="ctr"/>
            <a:r>
              <a:rPr lang="lv-LV" sz="9600" b="1" dirty="0" err="1">
                <a:solidFill>
                  <a:schemeClr val="bg1"/>
                </a:solidFill>
                <a:latin typeface="+mn-lt"/>
                <a:ea typeface="Ebrima" pitchFamily="2" charset="0"/>
                <a:cs typeface="Ebrima" pitchFamily="2" charset="0"/>
              </a:rPr>
              <a:t>Our</a:t>
            </a:r>
            <a:r>
              <a:rPr lang="lv-LV" sz="9600" b="1" dirty="0">
                <a:solidFill>
                  <a:schemeClr val="bg1"/>
                </a:solidFill>
                <a:latin typeface="+mn-lt"/>
                <a:ea typeface="Ebrima" pitchFamily="2" charset="0"/>
                <a:cs typeface="Ebrima" pitchFamily="2" charset="0"/>
              </a:rPr>
              <a:t> </a:t>
            </a:r>
            <a:r>
              <a:rPr lang="lv-LV" sz="9600" b="1" dirty="0" err="1">
                <a:solidFill>
                  <a:schemeClr val="bg1"/>
                </a:solidFill>
                <a:latin typeface="+mn-lt"/>
                <a:ea typeface="Ebrima" pitchFamily="2" charset="0"/>
                <a:cs typeface="Ebrima" pitchFamily="2" charset="0"/>
              </a:rPr>
              <a:t>school</a:t>
            </a:r>
            <a:r>
              <a:rPr lang="lv-LV" sz="9600" b="1" dirty="0">
                <a:solidFill>
                  <a:schemeClr val="bg1"/>
                </a:solidFill>
                <a:latin typeface="+mn-lt"/>
                <a:ea typeface="Ebrima" pitchFamily="2" charset="0"/>
                <a:cs typeface="Ebrim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72231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  <a:alpha val="4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lv-LV" sz="4800" b="1" dirty="0">
                <a:latin typeface="+mn-lt"/>
              </a:rPr>
              <a:t>There are 301 students at our school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3368" y="1690688"/>
            <a:ext cx="7285264" cy="4844701"/>
          </a:xfrm>
        </p:spPr>
      </p:pic>
    </p:spTree>
    <p:extLst>
      <p:ext uri="{BB962C8B-B14F-4D97-AF65-F5344CB8AC3E}">
        <p14:creationId xmlns:p14="http://schemas.microsoft.com/office/powerpoint/2010/main" val="40451714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648"/>
            <a:ext cx="12192000" cy="1325563"/>
          </a:xfrm>
          <a:solidFill>
            <a:schemeClr val="accent3">
              <a:lumMod val="75000"/>
              <a:alpha val="37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lv-LV" sz="4800" b="1" i="1" dirty="0">
                <a:latin typeface="+mn-lt"/>
              </a:rPr>
              <a:t>Educational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293363"/>
            <a:ext cx="6437194" cy="3838196"/>
          </a:xfrm>
          <a:solidFill>
            <a:schemeClr val="accent1">
              <a:lumMod val="40000"/>
              <a:lumOff val="60000"/>
              <a:alpha val="64000"/>
            </a:schemeClr>
          </a:solidFill>
        </p:spPr>
        <p:txBody>
          <a:bodyPr/>
          <a:lstStyle/>
          <a:p>
            <a:r>
              <a:rPr lang="lv-LV" b="1" dirty="0"/>
              <a:t>Start school at the age of 7.</a:t>
            </a:r>
          </a:p>
          <a:p>
            <a:r>
              <a:rPr lang="lv-LV" b="1" dirty="0"/>
              <a:t>Grading scale – from 1(the lowest) to 10.</a:t>
            </a:r>
          </a:p>
          <a:p>
            <a:r>
              <a:rPr lang="lv-LV" b="1" dirty="0"/>
              <a:t>In high school(10th to 12th grade), an average of 17 different subjects in total.</a:t>
            </a:r>
          </a:p>
          <a:p>
            <a:r>
              <a:rPr lang="lv-LV" b="1" dirty="0"/>
              <a:t>Length of each class – 40 minutes.</a:t>
            </a:r>
          </a:p>
          <a:p>
            <a:r>
              <a:rPr lang="lv-LV" b="1" dirty="0"/>
              <a:t>We learn English and Russian as our foreign languages.</a:t>
            </a:r>
            <a:endParaRPr lang="lv-LV" dirty="0"/>
          </a:p>
          <a:p>
            <a:endParaRPr lang="lv-LV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7194" y="1290595"/>
            <a:ext cx="5754806" cy="3834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44618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8" y="1088456"/>
            <a:ext cx="10515600" cy="1325563"/>
          </a:xfrm>
          <a:solidFill>
            <a:schemeClr val="accent5">
              <a:lumMod val="40000"/>
              <a:lumOff val="60000"/>
              <a:alpha val="45000"/>
            </a:schemeClr>
          </a:solidFill>
        </p:spPr>
        <p:txBody>
          <a:bodyPr>
            <a:normAutofit/>
          </a:bodyPr>
          <a:lstStyle/>
          <a:p>
            <a:r>
              <a:rPr lang="lv-LV" sz="4000" b="1" i="1" dirty="0" err="1">
                <a:latin typeface="+mn-lt"/>
              </a:rPr>
              <a:t>Elementary</a:t>
            </a:r>
            <a:r>
              <a:rPr lang="lv-LV" sz="4000" b="1" i="1" dirty="0">
                <a:latin typeface="+mn-lt"/>
              </a:rPr>
              <a:t> </a:t>
            </a:r>
            <a:r>
              <a:rPr lang="lv-LV" sz="4000" b="1" i="1" dirty="0" err="1">
                <a:latin typeface="+mn-lt"/>
              </a:rPr>
              <a:t>school</a:t>
            </a:r>
            <a:r>
              <a:rPr lang="lv-LV" sz="4000" b="1" i="1" dirty="0">
                <a:latin typeface="+mn-lt"/>
              </a:rPr>
              <a:t> (1.-4.class)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5501924"/>
              </p:ext>
            </p:extLst>
          </p:nvPr>
        </p:nvGraphicFramePr>
        <p:xfrm>
          <a:off x="838200" y="2387918"/>
          <a:ext cx="10515600" cy="19567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67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2400" dirty="0">
                          <a:effectLst/>
                        </a:rPr>
                        <a:t>Music</a:t>
                      </a:r>
                      <a:endParaRPr lang="lv-LV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2400" dirty="0" err="1">
                          <a:effectLst/>
                        </a:rPr>
                        <a:t>Creative</a:t>
                      </a:r>
                      <a:endParaRPr lang="lv-LV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2400" dirty="0" err="1">
                          <a:effectLst/>
                        </a:rPr>
                        <a:t>Science</a:t>
                      </a:r>
                      <a:endParaRPr lang="lv-LV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2400" dirty="0" err="1">
                          <a:effectLst/>
                        </a:rPr>
                        <a:t>Sport</a:t>
                      </a:r>
                      <a:endParaRPr lang="lv-LV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131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2400" b="1" dirty="0" err="1">
                          <a:solidFill>
                            <a:schemeClr val="tx1"/>
                          </a:solidFill>
                          <a:effectLst/>
                        </a:rPr>
                        <a:t>Choir</a:t>
                      </a:r>
                      <a:endParaRPr lang="lv-LV" sz="24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2400" b="1" dirty="0" err="1">
                          <a:solidFill>
                            <a:schemeClr val="tx1"/>
                          </a:solidFill>
                          <a:effectLst/>
                        </a:rPr>
                        <a:t>Folk</a:t>
                      </a:r>
                      <a:r>
                        <a:rPr lang="lv-LV" sz="24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lv-LV" sz="2400" b="1" dirty="0" err="1">
                          <a:solidFill>
                            <a:schemeClr val="tx1"/>
                          </a:solidFill>
                          <a:effectLst/>
                        </a:rPr>
                        <a:t>dance</a:t>
                      </a:r>
                      <a:endParaRPr lang="lv-LV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lv-LV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2400" b="1" dirty="0" err="1">
                          <a:effectLst/>
                        </a:rPr>
                        <a:t>Pottery</a:t>
                      </a:r>
                      <a:endParaRPr lang="lv-LV" sz="2400" b="1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2400" b="1" dirty="0" err="1">
                          <a:effectLst/>
                        </a:rPr>
                        <a:t>Theater</a:t>
                      </a:r>
                      <a:endParaRPr lang="lv-LV" sz="2400" b="1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2400" b="1" dirty="0" err="1">
                          <a:effectLst/>
                        </a:rPr>
                        <a:t>Wood</a:t>
                      </a:r>
                      <a:r>
                        <a:rPr lang="lv-LV" sz="2400" b="1" dirty="0">
                          <a:effectLst/>
                        </a:rPr>
                        <a:t> </a:t>
                      </a:r>
                      <a:r>
                        <a:rPr lang="lv-LV" sz="2400" b="1" dirty="0" err="1">
                          <a:effectLst/>
                        </a:rPr>
                        <a:t>working</a:t>
                      </a:r>
                      <a:endParaRPr lang="lv-LV" sz="2400" b="1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2000" b="1" dirty="0">
                          <a:effectLst/>
                        </a:rPr>
                        <a:t> </a:t>
                      </a:r>
                      <a:endParaRPr lang="lv-LV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2400" b="1" dirty="0" err="1">
                          <a:effectLst/>
                        </a:rPr>
                        <a:t>Math</a:t>
                      </a:r>
                      <a:endParaRPr lang="lv-LV" sz="2400" b="1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2400" b="1" dirty="0">
                          <a:effectLst/>
                        </a:rPr>
                        <a:t>Environmental chemistry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Chess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2400" b="1" dirty="0" err="1">
                          <a:effectLst/>
                        </a:rPr>
                        <a:t>Athletics</a:t>
                      </a:r>
                      <a:endParaRPr lang="lv-LV" sz="2400" b="1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2400" b="1" dirty="0" err="1">
                          <a:effectLst/>
                        </a:rPr>
                        <a:t>Orientation</a:t>
                      </a:r>
                      <a:r>
                        <a:rPr lang="lv-LV" sz="2400" b="1" dirty="0">
                          <a:effectLst/>
                        </a:rPr>
                        <a:t> </a:t>
                      </a:r>
                      <a:r>
                        <a:rPr lang="lv-LV" sz="2400" b="1" dirty="0" err="1">
                          <a:effectLst/>
                        </a:rPr>
                        <a:t>sport</a:t>
                      </a:r>
                      <a:endParaRPr lang="lv-LV" sz="2400" b="1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2400" b="1" dirty="0" err="1">
                          <a:effectLst/>
                        </a:rPr>
                        <a:t>Gymnastics</a:t>
                      </a:r>
                      <a:r>
                        <a:rPr lang="lv-LV" sz="2400" b="1" dirty="0">
                          <a:effectLst/>
                        </a:rPr>
                        <a:t> </a:t>
                      </a:r>
                      <a:r>
                        <a:rPr lang="lv-LV" sz="2400" b="1" dirty="0" err="1">
                          <a:effectLst/>
                        </a:rPr>
                        <a:t>for</a:t>
                      </a:r>
                      <a:r>
                        <a:rPr lang="lv-LV" sz="2400" b="1" dirty="0">
                          <a:effectLst/>
                        </a:rPr>
                        <a:t> </a:t>
                      </a:r>
                      <a:r>
                        <a:rPr lang="lv-LV" sz="2400" b="1" dirty="0" err="1">
                          <a:effectLst/>
                        </a:rPr>
                        <a:t>body</a:t>
                      </a:r>
                      <a:r>
                        <a:rPr lang="lv-LV" sz="2400" b="1" dirty="0">
                          <a:effectLst/>
                        </a:rPr>
                        <a:t> </a:t>
                      </a:r>
                      <a:r>
                        <a:rPr lang="lv-LV" sz="2400" b="1" dirty="0" err="1">
                          <a:effectLst/>
                        </a:rPr>
                        <a:t>development</a:t>
                      </a:r>
                      <a:endParaRPr lang="lv-LV" sz="2400" b="1" dirty="0">
                        <a:effectLst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4369824"/>
            <a:ext cx="3028545" cy="22714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2026" y="4334361"/>
            <a:ext cx="3407945" cy="22714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5254" y="4334360"/>
            <a:ext cx="3028545" cy="2271409"/>
          </a:xfrm>
          <a:prstGeom prst="rect">
            <a:avLst/>
          </a:prstGeom>
        </p:spPr>
      </p:pic>
      <p:sp>
        <p:nvSpPr>
          <p:cNvPr id="3" name="Taisnstūris 2"/>
          <p:cNvSpPr/>
          <p:nvPr/>
        </p:nvSpPr>
        <p:spPr>
          <a:xfrm>
            <a:off x="-1" y="-18997"/>
            <a:ext cx="12192001" cy="830997"/>
          </a:xfrm>
          <a:prstGeom prst="rect">
            <a:avLst/>
          </a:prstGeom>
          <a:solidFill>
            <a:schemeClr val="accent3">
              <a:lumMod val="75000"/>
              <a:alpha val="37000"/>
            </a:schemeClr>
          </a:solidFill>
        </p:spPr>
        <p:txBody>
          <a:bodyPr wrap="square">
            <a:spAutoFit/>
          </a:bodyPr>
          <a:lstStyle/>
          <a:p>
            <a:r>
              <a:rPr lang="lv-LV" sz="4800" b="1" i="1" dirty="0" err="1"/>
              <a:t>After</a:t>
            </a:r>
            <a:r>
              <a:rPr lang="lv-LV" sz="4800" b="1" i="1" dirty="0"/>
              <a:t> </a:t>
            </a:r>
            <a:r>
              <a:rPr lang="lv-LV" sz="4800" b="1" i="1" dirty="0" err="1"/>
              <a:t>school</a:t>
            </a:r>
            <a:r>
              <a:rPr lang="lv-LV" sz="4800" b="1" i="1" dirty="0"/>
              <a:t> </a:t>
            </a:r>
            <a:r>
              <a:rPr lang="lv-LV" sz="4800" b="1" i="1" dirty="0" err="1"/>
              <a:t>activities</a:t>
            </a:r>
            <a:endParaRPr lang="lv-LV" sz="4800" b="1" i="1" dirty="0"/>
          </a:p>
        </p:txBody>
      </p:sp>
    </p:spTree>
    <p:extLst>
      <p:ext uri="{BB962C8B-B14F-4D97-AF65-F5344CB8AC3E}">
        <p14:creationId xmlns:p14="http://schemas.microsoft.com/office/powerpoint/2010/main" val="27382400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  <a:alpha val="45000"/>
            </a:schemeClr>
          </a:solidFill>
        </p:spPr>
        <p:txBody>
          <a:bodyPr>
            <a:normAutofit/>
          </a:bodyPr>
          <a:lstStyle/>
          <a:p>
            <a:r>
              <a:rPr lang="lv-LV" sz="4000" b="1" i="1" dirty="0" err="1">
                <a:latin typeface="+mn-lt"/>
              </a:rPr>
              <a:t>Middle</a:t>
            </a:r>
            <a:r>
              <a:rPr lang="lv-LV" sz="4000" b="1" i="1" dirty="0">
                <a:latin typeface="+mn-lt"/>
              </a:rPr>
              <a:t> school(5.-9.class) + </a:t>
            </a:r>
            <a:r>
              <a:rPr lang="lv-LV" sz="4000" b="1" i="1" dirty="0" err="1">
                <a:latin typeface="+mn-lt"/>
              </a:rPr>
              <a:t>Secondary</a:t>
            </a:r>
            <a:r>
              <a:rPr lang="lv-LV" sz="4000" b="1" i="1" dirty="0">
                <a:latin typeface="+mn-lt"/>
              </a:rPr>
              <a:t> school(10.-12.class)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9499114"/>
              </p:ext>
            </p:extLst>
          </p:nvPr>
        </p:nvGraphicFramePr>
        <p:xfrm>
          <a:off x="838200" y="1690689"/>
          <a:ext cx="10515601" cy="20219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35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046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751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47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2800" dirty="0">
                          <a:effectLst/>
                        </a:rPr>
                        <a:t>Music</a:t>
                      </a:r>
                      <a:endParaRPr lang="lv-LV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2800" dirty="0" err="1">
                          <a:effectLst/>
                        </a:rPr>
                        <a:t>Creative</a:t>
                      </a:r>
                      <a:endParaRPr lang="lv-LV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2800" dirty="0" err="1">
                          <a:effectLst/>
                        </a:rPr>
                        <a:t>Sport</a:t>
                      </a:r>
                      <a:endParaRPr lang="lv-LV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53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2400" b="1" dirty="0" err="1">
                          <a:solidFill>
                            <a:schemeClr val="tx1"/>
                          </a:solidFill>
                          <a:effectLst/>
                        </a:rPr>
                        <a:t>Choir</a:t>
                      </a:r>
                      <a:endParaRPr lang="lv-LV" sz="24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2400" b="1" dirty="0" err="1">
                          <a:solidFill>
                            <a:schemeClr val="tx1"/>
                          </a:solidFill>
                          <a:effectLst/>
                        </a:rPr>
                        <a:t>Vocally</a:t>
                      </a:r>
                      <a:r>
                        <a:rPr lang="lv-LV" sz="24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lv-LV" sz="2400" b="1" dirty="0" err="1">
                          <a:solidFill>
                            <a:schemeClr val="tx1"/>
                          </a:solidFill>
                          <a:effectLst/>
                        </a:rPr>
                        <a:t>instrumental</a:t>
                      </a:r>
                      <a:r>
                        <a:rPr lang="lv-LV" sz="24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lv-LV" sz="2400" b="1" dirty="0" err="1">
                          <a:solidFill>
                            <a:schemeClr val="tx1"/>
                          </a:solidFill>
                          <a:effectLst/>
                        </a:rPr>
                        <a:t>ensemble</a:t>
                      </a:r>
                      <a:endParaRPr lang="lv-LV" sz="24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20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lv-LV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2400" b="1" dirty="0">
                          <a:solidFill>
                            <a:schemeClr val="tx1"/>
                          </a:solidFill>
                          <a:effectLst/>
                        </a:rPr>
                        <a:t>Arts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2400" b="1" dirty="0" err="1">
                          <a:solidFill>
                            <a:schemeClr val="tx1"/>
                          </a:solidFill>
                          <a:effectLst/>
                        </a:rPr>
                        <a:t>Theater</a:t>
                      </a:r>
                      <a:endParaRPr lang="lv-LV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2400" b="1" dirty="0" err="1">
                          <a:solidFill>
                            <a:schemeClr val="tx1"/>
                          </a:solidFill>
                          <a:effectLst/>
                        </a:rPr>
                        <a:t>Athletics</a:t>
                      </a:r>
                      <a:endParaRPr lang="lv-LV" sz="24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2400" b="1" dirty="0" err="1">
                          <a:solidFill>
                            <a:schemeClr val="tx1"/>
                          </a:solidFill>
                          <a:effectLst/>
                        </a:rPr>
                        <a:t>Eastern</a:t>
                      </a:r>
                      <a:r>
                        <a:rPr lang="lv-LV" sz="24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lv-LV" sz="2400" b="1" dirty="0" err="1">
                          <a:solidFill>
                            <a:schemeClr val="tx1"/>
                          </a:solidFill>
                          <a:effectLst/>
                        </a:rPr>
                        <a:t>martial</a:t>
                      </a:r>
                      <a:r>
                        <a:rPr lang="lv-LV" sz="2400" b="1" dirty="0">
                          <a:solidFill>
                            <a:schemeClr val="tx1"/>
                          </a:solidFill>
                          <a:effectLst/>
                        </a:rPr>
                        <a:t> arts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2400" b="1" dirty="0" err="1">
                          <a:solidFill>
                            <a:schemeClr val="tx1"/>
                          </a:solidFill>
                          <a:effectLst/>
                        </a:rPr>
                        <a:t>Orientation</a:t>
                      </a:r>
                      <a:r>
                        <a:rPr lang="lv-LV" sz="24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lv-LV" sz="2400" b="1" dirty="0" err="1">
                          <a:solidFill>
                            <a:schemeClr val="tx1"/>
                          </a:solidFill>
                          <a:effectLst/>
                        </a:rPr>
                        <a:t>sport</a:t>
                      </a:r>
                      <a:endParaRPr lang="lv-LV" sz="24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2400" b="1" dirty="0" err="1">
                          <a:solidFill>
                            <a:schemeClr val="tx1"/>
                          </a:solidFill>
                          <a:effectLst/>
                        </a:rPr>
                        <a:t>Boxing</a:t>
                      </a:r>
                      <a:endParaRPr lang="lv-LV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959984"/>
            <a:ext cx="3439268" cy="22957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7136" y="3959985"/>
            <a:ext cx="3057728" cy="22932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3014" y="3959984"/>
            <a:ext cx="3440786" cy="229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517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chemeClr val="accent3">
              <a:lumMod val="75000"/>
              <a:alpha val="37000"/>
            </a:schemeClr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7F5E64AE-5C8C-4586-B5D3-1E71F3BFB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i="1" kern="1200" dirty="0">
                <a:latin typeface="+mj-lt"/>
                <a:ea typeface="+mj-ea"/>
                <a:cs typeface="+mj-cs"/>
              </a:rPr>
              <a:t>School </a:t>
            </a:r>
            <a:r>
              <a:rPr lang="lv-LV" sz="4800" b="1" i="1" kern="1200" dirty="0">
                <a:latin typeface="+mj-lt"/>
                <a:ea typeface="+mj-ea"/>
                <a:cs typeface="+mj-cs"/>
              </a:rPr>
              <a:t>events/</a:t>
            </a:r>
            <a:r>
              <a:rPr lang="en-US" sz="4800" b="1" i="1" kern="1200" dirty="0">
                <a:latin typeface="+mj-lt"/>
                <a:ea typeface="+mj-ea"/>
                <a:cs typeface="+mj-cs"/>
              </a:rPr>
              <a:t>activities:</a:t>
            </a:r>
          </a:p>
        </p:txBody>
      </p:sp>
      <p:pic>
        <p:nvPicPr>
          <p:cNvPr id="4" name="Attēls 3">
            <a:extLst>
              <a:ext uri="{FF2B5EF4-FFF2-40B4-BE49-F238E27FC236}">
                <a16:creationId xmlns:a16="http://schemas.microsoft.com/office/drawing/2014/main" id="{7A076193-FA09-4B81-BC79-7FCA246B1B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6" name="Attēls 5">
            <a:extLst>
              <a:ext uri="{FF2B5EF4-FFF2-40B4-BE49-F238E27FC236}">
                <a16:creationId xmlns:a16="http://schemas.microsoft.com/office/drawing/2014/main" id="{56AB8C4B-0746-42C2-8AEE-7816B40E2C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ttēls 4">
            <a:extLst>
              <a:ext uri="{FF2B5EF4-FFF2-40B4-BE49-F238E27FC236}">
                <a16:creationId xmlns:a16="http://schemas.microsoft.com/office/drawing/2014/main" id="{A0949263-5A47-4B78-8B0E-98C285FDA3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635" y="321734"/>
            <a:ext cx="4151312" cy="302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85557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ttēls 5" descr="Attēls, kurā ir grīda, sports, persona, stāv&#10;&#10;Apraksts ģenerēts automātiski">
            <a:extLst>
              <a:ext uri="{FF2B5EF4-FFF2-40B4-BE49-F238E27FC236}">
                <a16:creationId xmlns:a16="http://schemas.microsoft.com/office/drawing/2014/main" id="{9AD1988E-C603-403E-8EF0-DDAD1958C2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4635480" cy="3428986"/>
          </a:xfrm>
          <a:prstGeom prst="rect">
            <a:avLst/>
          </a:prstGeom>
        </p:spPr>
      </p:pic>
      <p:pic>
        <p:nvPicPr>
          <p:cNvPr id="3" name="Attēls 2" descr="Attēls, kurā ir iekštelpa, persona, siena, galds&#10;&#10;Apraksts ģenerēts automātiski">
            <a:extLst>
              <a:ext uri="{FF2B5EF4-FFF2-40B4-BE49-F238E27FC236}">
                <a16:creationId xmlns:a16="http://schemas.microsoft.com/office/drawing/2014/main" id="{51A36299-7DED-41BD-B1D0-22FE504A94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3428999"/>
            <a:ext cx="4654276" cy="3428999"/>
          </a:xfrm>
          <a:prstGeom prst="rect">
            <a:avLst/>
          </a:prstGeom>
        </p:spPr>
      </p:pic>
      <p:pic>
        <p:nvPicPr>
          <p:cNvPr id="8" name="Attēls 7" descr="Attēls, kurā ir persona, pozēšana, grupa, grīda&#10;&#10;Apraksts ģenerēts automātiski">
            <a:extLst>
              <a:ext uri="{FF2B5EF4-FFF2-40B4-BE49-F238E27FC236}">
                <a16:creationId xmlns:a16="http://schemas.microsoft.com/office/drawing/2014/main" id="{BBBE1989-4120-41B5-ADE9-08F12B9947E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4654295" y="10"/>
            <a:ext cx="7537704" cy="4526265"/>
          </a:xfrm>
          <a:prstGeom prst="rect">
            <a:avLst/>
          </a:prstGeom>
        </p:spPr>
      </p:pic>
      <p:pic>
        <p:nvPicPr>
          <p:cNvPr id="4" name="Attēls 3" descr="Attēls, kurā ir siena, persona, iekštelpa, galds&#10;&#10;Apraksts ģenerēts automātiski">
            <a:extLst>
              <a:ext uri="{FF2B5EF4-FFF2-40B4-BE49-F238E27FC236}">
                <a16:creationId xmlns:a16="http://schemas.microsoft.com/office/drawing/2014/main" id="{5FCF6C90-1800-4ADD-A3A8-36E2B9B852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693920" y="4526276"/>
            <a:ext cx="2472942" cy="2331725"/>
          </a:xfrm>
          <a:prstGeom prst="rect">
            <a:avLst/>
          </a:prstGeom>
        </p:spPr>
      </p:pic>
      <p:cxnSp>
        <p:nvCxnSpPr>
          <p:cNvPr id="10" name="Straight Connector 12">
            <a:extLst>
              <a:ext uri="{FF2B5EF4-FFF2-40B4-BE49-F238E27FC236}">
                <a16:creationId xmlns:a16="http://schemas.microsoft.com/office/drawing/2014/main" id="{CFCD9506-7D13-4435-85CE-91C78F60B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66864" y="4526275"/>
            <a:ext cx="0" cy="2331725"/>
          </a:xfrm>
          <a:prstGeom prst="line">
            <a:avLst/>
          </a:prstGeom>
          <a:ln w="6350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ttēls 4" descr="Attēls, kurā ir grīda, iekštelpa, teniss, sieviete&#10;&#10;Apraksts ģenerēts automātiski">
            <a:extLst>
              <a:ext uri="{FF2B5EF4-FFF2-40B4-BE49-F238E27FC236}">
                <a16:creationId xmlns:a16="http://schemas.microsoft.com/office/drawing/2014/main" id="{DEA84D30-43F3-4B04-BD2D-D76433B597B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7206488" y="4526276"/>
            <a:ext cx="2472942" cy="233172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E3C5E11-2CF0-4625-B686-BBC822C67C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679432" y="4526275"/>
            <a:ext cx="0" cy="2331725"/>
          </a:xfrm>
          <a:prstGeom prst="line">
            <a:avLst/>
          </a:prstGeom>
          <a:ln w="6350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ttēls 6" descr="Attēls, kurā ir grīda, iekštelpa, siena, persona&#10;&#10;Apraksts ģenerēts automātiski">
            <a:extLst>
              <a:ext uri="{FF2B5EF4-FFF2-40B4-BE49-F238E27FC236}">
                <a16:creationId xmlns:a16="http://schemas.microsoft.com/office/drawing/2014/main" id="{F5CD6C9A-6A7A-41F8-ACDB-71B1E59A6C9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9719054" y="4526274"/>
            <a:ext cx="2472939" cy="2331726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0C42060-C51A-4747-8EF1-1ECC341A63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8403336" y="777240"/>
            <a:ext cx="0" cy="7498080"/>
          </a:xfrm>
          <a:prstGeom prst="line">
            <a:avLst/>
          </a:prstGeom>
          <a:ln w="6350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ADCBCE9-1F58-407A-ADB9-78411AAEBA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0"/>
            <a:ext cx="0" cy="6858000"/>
          </a:xfrm>
          <a:prstGeom prst="line">
            <a:avLst/>
          </a:prstGeom>
          <a:ln w="6350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6CCF9C6-EE24-4435-BE37-FF68188A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2308860" y="1120141"/>
            <a:ext cx="0" cy="4617720"/>
          </a:xfrm>
          <a:prstGeom prst="line">
            <a:avLst/>
          </a:prstGeom>
          <a:ln w="6350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96679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>
            <a:extLst>
              <a:ext uri="{FF2B5EF4-FFF2-40B4-BE49-F238E27FC236}">
                <a16:creationId xmlns:a16="http://schemas.microsoft.com/office/drawing/2014/main" id="{44F7A7F4-AE9E-429C-8DBA-3262562A1D0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04" y="245660"/>
            <a:ext cx="4722988" cy="3150233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9871" y="3630306"/>
            <a:ext cx="4407432" cy="2941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3463" y="0"/>
            <a:ext cx="5277091" cy="3519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5613" y="3630306"/>
            <a:ext cx="4415701" cy="2941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395893"/>
            <a:ext cx="4767540" cy="3176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63273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338768"/>
            <a:ext cx="10972800" cy="1143000"/>
          </a:xfrm>
        </p:spPr>
        <p:txBody>
          <a:bodyPr/>
          <a:lstStyle/>
          <a:p>
            <a:r>
              <a:rPr lang="lv-LV" b="1" dirty="0"/>
              <a:t>Riddle me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9678" y="2610512"/>
            <a:ext cx="3762322" cy="2455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14880"/>
            <a:ext cx="8429678" cy="4643120"/>
          </a:xfrm>
          <a:solidFill>
            <a:schemeClr val="accent1">
              <a:lumMod val="40000"/>
              <a:lumOff val="60000"/>
              <a:alpha val="45000"/>
            </a:schemeClr>
          </a:solidFill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b="1" dirty="0"/>
              <a:t>What can’t you step over?</a:t>
            </a:r>
            <a:r>
              <a:rPr lang="lv-LV" b="1" dirty="0"/>
              <a:t> </a:t>
            </a:r>
          </a:p>
          <a:p>
            <a:pPr>
              <a:lnSpc>
                <a:spcPct val="100000"/>
              </a:lnSpc>
            </a:pPr>
            <a:r>
              <a:rPr lang="en-US" b="1" dirty="0"/>
              <a:t>Two sisters- one is white and one is green, when one comes the others goes.</a:t>
            </a:r>
            <a:r>
              <a:rPr lang="lv-LV" b="1" dirty="0"/>
              <a:t> </a:t>
            </a:r>
          </a:p>
          <a:p>
            <a:pPr>
              <a:lnSpc>
                <a:spcPct val="100000"/>
              </a:lnSpc>
            </a:pPr>
            <a:r>
              <a:rPr lang="en-US" b="1" dirty="0"/>
              <a:t>A golden ball rolling over the hill.</a:t>
            </a:r>
            <a:r>
              <a:rPr lang="lv-LV" b="1" dirty="0"/>
              <a:t> </a:t>
            </a:r>
          </a:p>
          <a:p>
            <a:pPr>
              <a:lnSpc>
                <a:spcPct val="100000"/>
              </a:lnSpc>
            </a:pPr>
            <a:r>
              <a:rPr lang="en-US" b="1" dirty="0"/>
              <a:t>One is walking, but you see two.</a:t>
            </a:r>
            <a:endParaRPr lang="lv-LV" b="1" dirty="0"/>
          </a:p>
          <a:p>
            <a:pPr>
              <a:lnSpc>
                <a:spcPct val="100000"/>
              </a:lnSpc>
            </a:pPr>
            <a:r>
              <a:rPr lang="en-US" b="1" dirty="0"/>
              <a:t>A small, small man with a needle coat.</a:t>
            </a:r>
            <a:r>
              <a:rPr lang="lv-LV" b="1" dirty="0"/>
              <a:t> </a:t>
            </a:r>
          </a:p>
          <a:p>
            <a:pPr>
              <a:lnSpc>
                <a:spcPct val="100000"/>
              </a:lnSpc>
            </a:pPr>
            <a:r>
              <a:rPr lang="en-US" b="1" dirty="0"/>
              <a:t>Both ends are white and the middle is green, what is it?</a:t>
            </a:r>
            <a:r>
              <a:rPr lang="lv-LV" b="1" dirty="0"/>
              <a:t> 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7439" y="-13648"/>
            <a:ext cx="12174561" cy="830997"/>
          </a:xfrm>
          <a:prstGeom prst="rect">
            <a:avLst/>
          </a:prstGeom>
          <a:solidFill>
            <a:schemeClr val="accent3">
              <a:lumMod val="75000"/>
              <a:alpha val="3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lv-LV" sz="4800" b="1" i="1" dirty="0"/>
              <a:t>Riddle me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39" y="0"/>
            <a:ext cx="4081873" cy="2214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638"/>
          <a:stretch/>
        </p:blipFill>
        <p:spPr bwMode="auto">
          <a:xfrm>
            <a:off x="8429678" y="0"/>
            <a:ext cx="3762322" cy="284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9678" y="4413518"/>
            <a:ext cx="3762322" cy="249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3857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" y="0"/>
            <a:ext cx="12192000" cy="1325563"/>
          </a:xfrm>
          <a:solidFill>
            <a:schemeClr val="accent3">
              <a:lumMod val="75000"/>
              <a:alpha val="38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lv-LV" sz="4800" b="1" i="1" dirty="0">
                <a:latin typeface="+mn-lt"/>
              </a:rPr>
              <a:t>Our city and its district - Ķegums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2801" y="1320656"/>
            <a:ext cx="7631866" cy="4808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51530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94426"/>
            <a:ext cx="12192000" cy="1325563"/>
          </a:xfrm>
          <a:solidFill>
            <a:schemeClr val="accent3">
              <a:lumMod val="75000"/>
              <a:alpha val="37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lv-LV" sz="7200" b="1" dirty="0">
                <a:latin typeface="+mn-lt"/>
              </a:rPr>
              <a:t>THANK YOU FOR LISTENING!</a:t>
            </a:r>
          </a:p>
        </p:txBody>
      </p:sp>
    </p:spTree>
    <p:extLst>
      <p:ext uri="{BB962C8B-B14F-4D97-AF65-F5344CB8AC3E}">
        <p14:creationId xmlns:p14="http://schemas.microsoft.com/office/powerpoint/2010/main" val="624681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3129" y="3041576"/>
            <a:ext cx="6106277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772816"/>
            <a:ext cx="5923128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accent3">
              <a:lumMod val="75000"/>
              <a:alpha val="38000"/>
            </a:schemeClr>
          </a:solidFill>
        </p:spPr>
        <p:txBody>
          <a:bodyPr>
            <a:normAutofit/>
          </a:bodyPr>
          <a:lstStyle/>
          <a:p>
            <a:r>
              <a:rPr lang="lv-LV" sz="4800" b="1" i="1" dirty="0">
                <a:latin typeface="+mn-lt"/>
              </a:rPr>
              <a:t>                   Language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8998" y="256039"/>
            <a:ext cx="4334871" cy="278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4281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accent3">
              <a:lumMod val="75000"/>
              <a:alpha val="37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lv-LV" sz="4800" b="1" i="1" dirty="0">
                <a:latin typeface="+mn-lt"/>
              </a:rPr>
              <a:t>Phrases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296538"/>
            <a:ext cx="6755642" cy="5561462"/>
          </a:xfrm>
          <a:solidFill>
            <a:schemeClr val="accent1">
              <a:lumMod val="40000"/>
              <a:lumOff val="60000"/>
              <a:alpha val="4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v-LV" b="1" i="1" dirty="0"/>
              <a:t>Basic phrases:</a:t>
            </a:r>
          </a:p>
          <a:p>
            <a:r>
              <a:rPr lang="lv-LV" b="1" dirty="0"/>
              <a:t>Hello! – </a:t>
            </a:r>
            <a:r>
              <a:rPr lang="lv-LV" b="1" dirty="0">
                <a:solidFill>
                  <a:srgbClr val="C00000"/>
                </a:solidFill>
              </a:rPr>
              <a:t>Sveiki!</a:t>
            </a:r>
          </a:p>
          <a:p>
            <a:r>
              <a:rPr lang="lv-LV" b="1" dirty="0"/>
              <a:t>My name is... – </a:t>
            </a:r>
            <a:r>
              <a:rPr lang="lv-LV" b="1" dirty="0">
                <a:solidFill>
                  <a:srgbClr val="C00000"/>
                </a:solidFill>
              </a:rPr>
              <a:t>Mani sauc...</a:t>
            </a:r>
          </a:p>
          <a:p>
            <a:r>
              <a:rPr lang="lv-LV" b="1" dirty="0"/>
              <a:t>How are you? – </a:t>
            </a:r>
            <a:r>
              <a:rPr lang="lv-LV" b="1" dirty="0">
                <a:solidFill>
                  <a:srgbClr val="C00000"/>
                </a:solidFill>
              </a:rPr>
              <a:t>Kā tev iet?</a:t>
            </a:r>
          </a:p>
          <a:p>
            <a:r>
              <a:rPr lang="lv-LV" b="1" dirty="0"/>
              <a:t>Thank you! – </a:t>
            </a:r>
            <a:r>
              <a:rPr lang="lv-LV" b="1" dirty="0">
                <a:solidFill>
                  <a:srgbClr val="C00000"/>
                </a:solidFill>
              </a:rPr>
              <a:t>Paldies!</a:t>
            </a:r>
          </a:p>
          <a:p>
            <a:r>
              <a:rPr lang="lv-LV" b="1" dirty="0"/>
              <a:t>I’m sorry - </a:t>
            </a:r>
            <a:r>
              <a:rPr lang="lv-LV" b="1" dirty="0">
                <a:solidFill>
                  <a:srgbClr val="C00000"/>
                </a:solidFill>
              </a:rPr>
              <a:t>Piedod</a:t>
            </a:r>
          </a:p>
          <a:p>
            <a:r>
              <a:rPr lang="lv-LV" b="1" dirty="0"/>
              <a:t>Bye! - </a:t>
            </a:r>
            <a:r>
              <a:rPr lang="lv-LV" b="1" dirty="0">
                <a:solidFill>
                  <a:srgbClr val="C00000"/>
                </a:solidFill>
              </a:rPr>
              <a:t>Atā! </a:t>
            </a:r>
          </a:p>
          <a:p>
            <a:pPr marL="0" indent="0">
              <a:buNone/>
            </a:pPr>
            <a:r>
              <a:rPr lang="lv-LV" b="1" i="1" dirty="0"/>
              <a:t>Just for fun:</a:t>
            </a:r>
          </a:p>
          <a:p>
            <a:r>
              <a:rPr lang="lv-LV" b="1" dirty="0"/>
              <a:t>Narrow track railway – </a:t>
            </a:r>
            <a:r>
              <a:rPr lang="lv-LV" b="1" dirty="0">
                <a:solidFill>
                  <a:srgbClr val="C00000"/>
                </a:solidFill>
              </a:rPr>
              <a:t>Šaursliežu dzelzceļš</a:t>
            </a:r>
          </a:p>
          <a:p>
            <a:r>
              <a:rPr lang="lv-LV" b="1" dirty="0"/>
              <a:t>Bundle of small branches – </a:t>
            </a:r>
            <a:r>
              <a:rPr lang="lv-LV" b="1" dirty="0">
                <a:solidFill>
                  <a:srgbClr val="C00000"/>
                </a:solidFill>
              </a:rPr>
              <a:t>Žagaru saišķis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5957" y="966843"/>
            <a:ext cx="5128913" cy="524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5042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accent3">
              <a:lumMod val="75000"/>
              <a:alpha val="37000"/>
            </a:schemeClr>
          </a:solidFill>
        </p:spPr>
        <p:txBody>
          <a:bodyPr>
            <a:normAutofit/>
          </a:bodyPr>
          <a:lstStyle/>
          <a:p>
            <a:r>
              <a:rPr lang="lv-LV" sz="4800" b="1" i="1" dirty="0">
                <a:latin typeface="+mn-lt"/>
              </a:rPr>
              <a:t>          National costume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472439"/>
            <a:ext cx="6067074" cy="328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7074" y="0"/>
            <a:ext cx="3668689" cy="548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86850" y="2743744"/>
            <a:ext cx="3105150" cy="379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7731" y="1306244"/>
            <a:ext cx="3790842" cy="2166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9608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5FE79-76BB-4B3A-B471-580E91A58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197" y="-2737"/>
            <a:ext cx="12167682" cy="1325563"/>
          </a:xfrm>
          <a:solidFill>
            <a:schemeClr val="accent3">
              <a:lumMod val="75000"/>
              <a:alpha val="37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4800" b="1" i="1" dirty="0" err="1">
                <a:latin typeface="+mn-lt"/>
                <a:cs typeface="Calibri Light"/>
              </a:rPr>
              <a:t>Cente</a:t>
            </a:r>
            <a:r>
              <a:rPr lang="lv-LV" sz="4800" b="1" i="1" dirty="0">
                <a:latin typeface="+mn-lt"/>
                <a:cs typeface="Calibri Light"/>
              </a:rPr>
              <a:t>na</a:t>
            </a:r>
            <a:r>
              <a:rPr lang="en-US" sz="4800" b="1" i="1" dirty="0" err="1">
                <a:latin typeface="+mn-lt"/>
                <a:cs typeface="Calibri Light"/>
              </a:rPr>
              <a:t>ry</a:t>
            </a:r>
            <a:r>
              <a:rPr lang="en-US" sz="4800" b="1" i="1" dirty="0">
                <a:latin typeface="+mn-lt"/>
                <a:cs typeface="Calibri Light"/>
              </a:rPr>
              <a:t> celebration highlights 2018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13450-1D29-40A6-B342-2C0878C6D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96310" y="1320096"/>
            <a:ext cx="4345639" cy="3891336"/>
          </a:xfrm>
          <a:solidFill>
            <a:schemeClr val="accent1">
              <a:lumMod val="40000"/>
              <a:lumOff val="60000"/>
              <a:alpha val="45000"/>
            </a:schemeClr>
          </a:solidFill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lv-LV" b="1" dirty="0">
                <a:cs typeface="Calibri"/>
              </a:rPr>
              <a:t>W</a:t>
            </a:r>
            <a:r>
              <a:rPr lang="en-US" b="1" dirty="0" err="1">
                <a:cs typeface="Calibri"/>
              </a:rPr>
              <a:t>hite</a:t>
            </a:r>
            <a:r>
              <a:rPr lang="en-US" b="1" dirty="0">
                <a:cs typeface="Calibri"/>
              </a:rPr>
              <a:t> tablecloth day</a:t>
            </a:r>
            <a:endParaRPr lang="en-US" dirty="0">
              <a:cs typeface="Calibri"/>
            </a:endParaRPr>
          </a:p>
          <a:p>
            <a:r>
              <a:rPr lang="lv-LV" b="1" dirty="0">
                <a:cs typeface="Calibri"/>
              </a:rPr>
              <a:t>N</a:t>
            </a:r>
            <a:r>
              <a:rPr lang="en-US" b="1" dirty="0" err="1">
                <a:cs typeface="Calibri"/>
              </a:rPr>
              <a:t>ationwide</a:t>
            </a:r>
            <a:r>
              <a:rPr lang="en-US" b="1" dirty="0">
                <a:cs typeface="Calibri"/>
              </a:rPr>
              <a:t> </a:t>
            </a:r>
            <a:r>
              <a:rPr lang="lv-LV" b="1" dirty="0">
                <a:cs typeface="Calibri"/>
              </a:rPr>
              <a:t>S</a:t>
            </a:r>
            <a:r>
              <a:rPr lang="en-US" b="1" dirty="0" err="1">
                <a:cs typeface="Calibri"/>
              </a:rPr>
              <a:t>ong</a:t>
            </a:r>
            <a:r>
              <a:rPr lang="en-US" b="1" dirty="0">
                <a:cs typeface="Calibri"/>
              </a:rPr>
              <a:t> and </a:t>
            </a:r>
            <a:r>
              <a:rPr lang="lv-LV" b="1" dirty="0">
                <a:cs typeface="Calibri"/>
              </a:rPr>
              <a:t>D</a:t>
            </a:r>
            <a:r>
              <a:rPr lang="en-US" b="1" dirty="0" err="1">
                <a:cs typeface="Calibri"/>
              </a:rPr>
              <a:t>ance</a:t>
            </a:r>
            <a:r>
              <a:rPr lang="en-US" b="1" dirty="0">
                <a:cs typeface="Calibri"/>
              </a:rPr>
              <a:t> </a:t>
            </a:r>
            <a:r>
              <a:rPr lang="lv-LV" b="1" dirty="0">
                <a:cs typeface="Calibri"/>
              </a:rPr>
              <a:t>festival</a:t>
            </a:r>
            <a:endParaRPr lang="en-US" dirty="0">
              <a:cs typeface="Calibri"/>
            </a:endParaRPr>
          </a:p>
          <a:p>
            <a:r>
              <a:rPr lang="lv-LV" b="1" dirty="0">
                <a:cs typeface="Calibri"/>
              </a:rPr>
              <a:t>St</a:t>
            </a:r>
            <a:r>
              <a:rPr lang="en-US" b="1" dirty="0" err="1">
                <a:cs typeface="Calibri"/>
              </a:rPr>
              <a:t>aro</a:t>
            </a:r>
            <a:r>
              <a:rPr lang="en-US" b="1" dirty="0">
                <a:cs typeface="Calibri"/>
              </a:rPr>
              <a:t> </a:t>
            </a:r>
            <a:r>
              <a:rPr lang="lv-LV" b="1" dirty="0" err="1">
                <a:cs typeface="Calibri"/>
              </a:rPr>
              <a:t>R</a:t>
            </a:r>
            <a:r>
              <a:rPr lang="en-US" b="1" dirty="0" err="1">
                <a:cs typeface="Calibri"/>
              </a:rPr>
              <a:t>īga</a:t>
            </a:r>
            <a:r>
              <a:rPr lang="en-US" b="1" dirty="0">
                <a:cs typeface="Calibri"/>
              </a:rPr>
              <a:t>, festival of light</a:t>
            </a:r>
          </a:p>
          <a:p>
            <a:r>
              <a:rPr lang="lv-LV" b="1" dirty="0" err="1">
                <a:cs typeface="Calibri"/>
              </a:rPr>
              <a:t>L</a:t>
            </a:r>
            <a:r>
              <a:rPr lang="en-US" b="1" dirty="0" err="1">
                <a:cs typeface="Calibri"/>
              </a:rPr>
              <a:t>atvian</a:t>
            </a:r>
            <a:r>
              <a:rPr lang="en-US" b="1" dirty="0">
                <a:cs typeface="Calibri"/>
              </a:rPr>
              <a:t> films for </a:t>
            </a:r>
            <a:r>
              <a:rPr lang="lv-LV" b="1" dirty="0" err="1">
                <a:cs typeface="Calibri"/>
              </a:rPr>
              <a:t>L</a:t>
            </a:r>
            <a:r>
              <a:rPr lang="en-US" b="1" dirty="0" err="1">
                <a:cs typeface="Calibri"/>
              </a:rPr>
              <a:t>atvia’s</a:t>
            </a:r>
            <a:r>
              <a:rPr lang="en-US" b="1" dirty="0">
                <a:cs typeface="Calibri"/>
              </a:rPr>
              <a:t> centenary</a:t>
            </a:r>
            <a:endParaRPr lang="en-US" dirty="0">
              <a:cs typeface="Calibri"/>
            </a:endParaRPr>
          </a:p>
          <a:p>
            <a:r>
              <a:rPr lang="lv-LV" b="1" dirty="0">
                <a:cs typeface="Calibri"/>
              </a:rPr>
              <a:t>T</a:t>
            </a:r>
            <a:r>
              <a:rPr lang="en-US" b="1" dirty="0">
                <a:cs typeface="Calibri"/>
              </a:rPr>
              <a:t>he </a:t>
            </a:r>
            <a:r>
              <a:rPr lang="lv-LV" b="1" dirty="0" err="1">
                <a:cs typeface="Calibri"/>
              </a:rPr>
              <a:t>L</a:t>
            </a:r>
            <a:r>
              <a:rPr lang="en-US" b="1" dirty="0" err="1">
                <a:cs typeface="Calibri"/>
              </a:rPr>
              <a:t>atvian</a:t>
            </a:r>
            <a:r>
              <a:rPr lang="en-US" b="1" dirty="0">
                <a:cs typeface="Calibri"/>
              </a:rPr>
              <a:t> school bag</a:t>
            </a:r>
            <a:endParaRPr lang="en-US" dirty="0">
              <a:cs typeface="Calibri"/>
            </a:endParaRPr>
          </a:p>
          <a:p>
            <a:endParaRPr lang="en-US" b="1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pic>
        <p:nvPicPr>
          <p:cNvPr id="4" name="Picture 4" descr="A group of people sitting at a park&#10;&#10;Description generated with very high confidence">
            <a:extLst>
              <a:ext uri="{FF2B5EF4-FFF2-40B4-BE49-F238E27FC236}">
                <a16:creationId xmlns:a16="http://schemas.microsoft.com/office/drawing/2014/main" id="{147ECBB4-035A-49D6-A836-84663D5DDC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3675" y="1067675"/>
            <a:ext cx="4433454" cy="3345871"/>
          </a:xfrm>
          <a:prstGeom prst="rect">
            <a:avLst/>
          </a:prstGeom>
        </p:spPr>
      </p:pic>
      <p:pic>
        <p:nvPicPr>
          <p:cNvPr id="6" name="Picture 6" descr="A group of people posing for a picture&#10;&#10;Description generated with very high confidence">
            <a:extLst>
              <a:ext uri="{FF2B5EF4-FFF2-40B4-BE49-F238E27FC236}">
                <a16:creationId xmlns:a16="http://schemas.microsoft.com/office/drawing/2014/main" id="{F6BC453E-5F4F-48EE-B6AA-F9E0A0AB4D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5820" y="3695702"/>
            <a:ext cx="4211781" cy="3158835"/>
          </a:xfrm>
          <a:prstGeom prst="rect">
            <a:avLst/>
          </a:prstGeom>
        </p:spPr>
      </p:pic>
      <p:pic>
        <p:nvPicPr>
          <p:cNvPr id="8" name="Picture 8" descr="A vase of flowers sitting on a picnic table&#10;&#10;Description generated with very high confidence">
            <a:extLst>
              <a:ext uri="{FF2B5EF4-FFF2-40B4-BE49-F238E27FC236}">
                <a16:creationId xmlns:a16="http://schemas.microsoft.com/office/drawing/2014/main" id="{D3C4832F-B0C5-476E-B601-826464B22A2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9412" y="3647596"/>
            <a:ext cx="4212770" cy="3127671"/>
          </a:xfrm>
          <a:prstGeom prst="rect">
            <a:avLst/>
          </a:prstGeom>
        </p:spPr>
      </p:pic>
      <p:pic>
        <p:nvPicPr>
          <p:cNvPr id="10" name="Picture 10" descr="A group of people standing in front of a crowd&#10;&#10;Description generated with very high confidence">
            <a:extLst>
              <a:ext uri="{FF2B5EF4-FFF2-40B4-BE49-F238E27FC236}">
                <a16:creationId xmlns:a16="http://schemas.microsoft.com/office/drawing/2014/main" id="{9CE033CE-76C5-4B9C-99C2-8621115B39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678" y="1068784"/>
            <a:ext cx="5339643" cy="3549211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CB759562-6C7C-48C8-BCE7-63283FAB3C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9011" y="3850409"/>
            <a:ext cx="5254977" cy="3009515"/>
          </a:xfrm>
          <a:prstGeom prst="rect">
            <a:avLst/>
          </a:prstGeom>
        </p:spPr>
      </p:pic>
      <p:pic>
        <p:nvPicPr>
          <p:cNvPr id="14" name="Picture 14" descr="A large crowd of people&#10;&#10;Description generated with very high confidence">
            <a:extLst>
              <a:ext uri="{FF2B5EF4-FFF2-40B4-BE49-F238E27FC236}">
                <a16:creationId xmlns:a16="http://schemas.microsoft.com/office/drawing/2014/main" id="{97E572B1-15F3-4C1E-ABCC-72615DF6EE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5686" y="1085144"/>
            <a:ext cx="4959349" cy="3340099"/>
          </a:xfrm>
          <a:prstGeom prst="rect">
            <a:avLst/>
          </a:prstGeom>
        </p:spPr>
      </p:pic>
      <p:pic>
        <p:nvPicPr>
          <p:cNvPr id="16" name="Picture 16" descr="A picture containing indoor, building&#10;&#10;Description generated with high confidence">
            <a:extLst>
              <a:ext uri="{FF2B5EF4-FFF2-40B4-BE49-F238E27FC236}">
                <a16:creationId xmlns:a16="http://schemas.microsoft.com/office/drawing/2014/main" id="{74C35968-9902-4578-834C-3251B47F72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9192" y="3020836"/>
            <a:ext cx="5865283" cy="3836105"/>
          </a:xfrm>
          <a:prstGeom prst="rect">
            <a:avLst/>
          </a:prstGeom>
        </p:spPr>
      </p:pic>
      <p:pic>
        <p:nvPicPr>
          <p:cNvPr id="18" name="Picture 18" descr="A picture containing building&#10;&#10;Description generated with very high confidence">
            <a:extLst>
              <a:ext uri="{FF2B5EF4-FFF2-40B4-BE49-F238E27FC236}">
                <a16:creationId xmlns:a16="http://schemas.microsoft.com/office/drawing/2014/main" id="{05E65A46-C49C-48AF-BCDD-1648915D64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2548" y="1087440"/>
            <a:ext cx="4661957" cy="4690178"/>
          </a:xfrm>
          <a:prstGeom prst="rect">
            <a:avLst/>
          </a:prstGeom>
        </p:spPr>
      </p:pic>
      <p:pic>
        <p:nvPicPr>
          <p:cNvPr id="20" name="Picture 20" descr="A person standing in front of a mirror&#10;&#10;Description generated with very high confidence">
            <a:extLst>
              <a:ext uri="{FF2B5EF4-FFF2-40B4-BE49-F238E27FC236}">
                <a16:creationId xmlns:a16="http://schemas.microsoft.com/office/drawing/2014/main" id="{139B9135-8E95-438A-897E-A8AB0672C83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1591" y="1518180"/>
            <a:ext cx="3917883" cy="5253442"/>
          </a:xfrm>
          <a:prstGeom prst="rect">
            <a:avLst/>
          </a:prstGeom>
        </p:spPr>
      </p:pic>
      <p:pic>
        <p:nvPicPr>
          <p:cNvPr id="22" name="Picture 22" descr="A person posing for the camera&#10;&#10;Description generated with high confidence">
            <a:extLst>
              <a:ext uri="{FF2B5EF4-FFF2-40B4-BE49-F238E27FC236}">
                <a16:creationId xmlns:a16="http://schemas.microsoft.com/office/drawing/2014/main" id="{63DA1B9A-8F01-4054-BEF1-ADE3EE662E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09680" y="1513064"/>
            <a:ext cx="3848805" cy="5398205"/>
          </a:xfrm>
          <a:prstGeom prst="rect">
            <a:avLst/>
          </a:prstGeom>
        </p:spPr>
      </p:pic>
      <p:pic>
        <p:nvPicPr>
          <p:cNvPr id="24" name="Picture 24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16035165-EB08-4D3C-A16F-814470B0ED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17594" y="1320095"/>
            <a:ext cx="3914421" cy="5572477"/>
          </a:xfrm>
          <a:prstGeom prst="rect">
            <a:avLst/>
          </a:prstGeom>
        </p:spPr>
      </p:pic>
      <p:pic>
        <p:nvPicPr>
          <p:cNvPr id="26" name="Picture 26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569E1728-FB06-47D4-BD30-6997C4C1107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5211431"/>
            <a:ext cx="4196644" cy="123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87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B1AFE-03FD-40A6-9E2D-65250C7BD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478" y="0"/>
            <a:ext cx="12080522" cy="933979"/>
          </a:xfrm>
          <a:solidFill>
            <a:schemeClr val="accent3">
              <a:lumMod val="75000"/>
              <a:alpha val="38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4800" b="1" i="1" dirty="0">
                <a:latin typeface="+mn-lt"/>
                <a:cs typeface="Calibri Light"/>
              </a:rPr>
              <a:t>Famous Latvians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B303F1-A3AE-4CA1-B414-E2E7B4C87BE3}"/>
              </a:ext>
            </a:extLst>
          </p:cNvPr>
          <p:cNvSpPr txBox="1"/>
          <p:nvPr/>
        </p:nvSpPr>
        <p:spPr>
          <a:xfrm>
            <a:off x="162278" y="5867400"/>
            <a:ext cx="3302882" cy="707886"/>
          </a:xfrm>
          <a:prstGeom prst="rect">
            <a:avLst/>
          </a:prstGeom>
          <a:solidFill>
            <a:schemeClr val="accent1">
              <a:lumMod val="40000"/>
              <a:lumOff val="60000"/>
              <a:alpha val="4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latin typeface="Gotham"/>
              </a:rPr>
              <a:t>G</a:t>
            </a:r>
            <a:r>
              <a:rPr lang="lv-LV" sz="2000" b="1" dirty="0">
                <a:latin typeface="Gotham"/>
              </a:rPr>
              <a:t>rammy</a:t>
            </a:r>
            <a:r>
              <a:rPr lang="en-US" sz="2000" b="1" dirty="0">
                <a:latin typeface="Gotham"/>
              </a:rPr>
              <a:t>-</a:t>
            </a:r>
            <a:r>
              <a:rPr lang="lv-LV" sz="2000" b="1" dirty="0">
                <a:latin typeface="Gotham"/>
              </a:rPr>
              <a:t>nominated</a:t>
            </a:r>
            <a:r>
              <a:rPr lang="en-US" sz="2000" b="1" dirty="0">
                <a:latin typeface="Gotham"/>
              </a:rPr>
              <a:t> </a:t>
            </a:r>
            <a:r>
              <a:rPr lang="lv-LV" sz="2000" b="1" dirty="0">
                <a:latin typeface="Gotham"/>
              </a:rPr>
              <a:t>composer</a:t>
            </a:r>
            <a:r>
              <a:rPr lang="en-US" sz="2000" b="1" dirty="0">
                <a:latin typeface="Gotham"/>
              </a:rPr>
              <a:t> - </a:t>
            </a:r>
            <a:r>
              <a:rPr lang="en-US" sz="2000" b="1" dirty="0" err="1">
                <a:latin typeface="Gotham"/>
              </a:rPr>
              <a:t>Pēteris</a:t>
            </a:r>
            <a:r>
              <a:rPr lang="en-US" sz="2000" b="1" dirty="0">
                <a:latin typeface="Gotham"/>
              </a:rPr>
              <a:t> </a:t>
            </a:r>
            <a:r>
              <a:rPr lang="en-US" sz="2000" b="1" dirty="0" err="1">
                <a:latin typeface="Gotham"/>
              </a:rPr>
              <a:t>Vasks</a:t>
            </a:r>
            <a:endParaRPr lang="en-US" sz="2000" b="1" dirty="0">
              <a:latin typeface="Gotham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44F690-32D7-48B3-AE80-EBA0E6999F76}"/>
              </a:ext>
            </a:extLst>
          </p:cNvPr>
          <p:cNvSpPr txBox="1"/>
          <p:nvPr/>
        </p:nvSpPr>
        <p:spPr>
          <a:xfrm>
            <a:off x="8371241" y="5867399"/>
            <a:ext cx="3688732" cy="707886"/>
          </a:xfrm>
          <a:prstGeom prst="rect">
            <a:avLst/>
          </a:prstGeom>
          <a:solidFill>
            <a:schemeClr val="accent1">
              <a:lumMod val="40000"/>
              <a:lumOff val="60000"/>
              <a:alpha val="4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latin typeface="gotham"/>
                <a:cs typeface="Calibri"/>
              </a:rPr>
              <a:t>Most famous conductor - </a:t>
            </a:r>
            <a:r>
              <a:rPr lang="en-US" sz="2000" b="1" dirty="0" err="1">
                <a:latin typeface="gotham"/>
                <a:cs typeface="Calibri"/>
              </a:rPr>
              <a:t>Andris</a:t>
            </a:r>
            <a:r>
              <a:rPr lang="en-US" sz="2000" b="1" dirty="0">
                <a:latin typeface="gotham"/>
                <a:cs typeface="Calibri"/>
              </a:rPr>
              <a:t> Nelsons</a:t>
            </a:r>
          </a:p>
        </p:txBody>
      </p:sp>
      <p:pic>
        <p:nvPicPr>
          <p:cNvPr id="16" name="Picture 16" descr="A person in a red shirt&#10;&#10;Description generated with high confidence">
            <a:extLst>
              <a:ext uri="{FF2B5EF4-FFF2-40B4-BE49-F238E27FC236}">
                <a16:creationId xmlns:a16="http://schemas.microsoft.com/office/drawing/2014/main" id="{0D9681D7-866C-4E82-8883-1AFCD0BBA9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96" y="931157"/>
            <a:ext cx="3303764" cy="4939241"/>
          </a:xfrm>
          <a:prstGeom prst="rect">
            <a:avLst/>
          </a:prstGeom>
        </p:spPr>
      </p:pic>
      <p:pic>
        <p:nvPicPr>
          <p:cNvPr id="20" name="Picture 20" descr="A person looking at the camera&#10;&#10;Description generated with high confidence">
            <a:extLst>
              <a:ext uri="{FF2B5EF4-FFF2-40B4-BE49-F238E27FC236}">
                <a16:creationId xmlns:a16="http://schemas.microsoft.com/office/drawing/2014/main" id="{8CCBF8B2-CEAD-4FB6-8C23-D1F14CCAA2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1" b="-158"/>
          <a:stretch/>
        </p:blipFill>
        <p:spPr>
          <a:xfrm>
            <a:off x="8371241" y="933979"/>
            <a:ext cx="3688732" cy="494752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C80723D-0866-49CD-B1C2-EFCAD76B08F3}"/>
              </a:ext>
            </a:extLst>
          </p:cNvPr>
          <p:cNvSpPr txBox="1"/>
          <p:nvPr/>
        </p:nvSpPr>
        <p:spPr>
          <a:xfrm>
            <a:off x="4460345" y="5867400"/>
            <a:ext cx="3085441" cy="707886"/>
          </a:xfrm>
          <a:prstGeom prst="rect">
            <a:avLst/>
          </a:prstGeom>
          <a:solidFill>
            <a:schemeClr val="accent1">
              <a:lumMod val="40000"/>
              <a:lumOff val="60000"/>
              <a:alpha val="4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latin typeface="Gotham"/>
                <a:cs typeface="Calibri"/>
              </a:rPr>
              <a:t>Opera singer - </a:t>
            </a:r>
            <a:r>
              <a:rPr lang="en-US" sz="2000" b="1" dirty="0" err="1">
                <a:latin typeface="Gotham"/>
                <a:cs typeface="Calibri"/>
              </a:rPr>
              <a:t>Elīna</a:t>
            </a:r>
            <a:r>
              <a:rPr lang="en-US" sz="2000" b="1" dirty="0">
                <a:latin typeface="Gotham"/>
                <a:cs typeface="Calibri"/>
              </a:rPr>
              <a:t> </a:t>
            </a:r>
            <a:r>
              <a:rPr lang="en-US" sz="2000" b="1" dirty="0" err="1">
                <a:latin typeface="Gotham"/>
                <a:cs typeface="Calibri"/>
              </a:rPr>
              <a:t>Garanča</a:t>
            </a:r>
            <a:endParaRPr lang="en-US" sz="2000" b="1" dirty="0">
              <a:latin typeface="Gotham"/>
              <a:cs typeface="Calibri"/>
            </a:endParaRPr>
          </a:p>
        </p:txBody>
      </p:sp>
      <p:pic>
        <p:nvPicPr>
          <p:cNvPr id="26" name="Picture 26" descr="A person posing for the camera&#10;&#10;Description generated with very high confidence">
            <a:extLst>
              <a:ext uri="{FF2B5EF4-FFF2-40B4-BE49-F238E27FC236}">
                <a16:creationId xmlns:a16="http://schemas.microsoft.com/office/drawing/2014/main" id="{3207A057-31AF-4F91-AC3F-89155AD339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12" b="-206"/>
          <a:stretch/>
        </p:blipFill>
        <p:spPr>
          <a:xfrm>
            <a:off x="4460345" y="931688"/>
            <a:ext cx="3085441" cy="494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009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B46191F-7135-4335-936C-7C930D609328}"/>
              </a:ext>
            </a:extLst>
          </p:cNvPr>
          <p:cNvSpPr txBox="1"/>
          <p:nvPr/>
        </p:nvSpPr>
        <p:spPr>
          <a:xfrm>
            <a:off x="173565" y="5659624"/>
            <a:ext cx="5678311" cy="400110"/>
          </a:xfrm>
          <a:prstGeom prst="rect">
            <a:avLst/>
          </a:prstGeom>
          <a:solidFill>
            <a:schemeClr val="accent1">
              <a:lumMod val="40000"/>
              <a:lumOff val="60000"/>
              <a:alpha val="4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latin typeface="Gotham"/>
                <a:cs typeface="Calibri"/>
              </a:rPr>
              <a:t>D</a:t>
            </a:r>
            <a:r>
              <a:rPr lang="lv-LV" sz="2000" b="1" dirty="0">
                <a:latin typeface="Gotham"/>
                <a:cs typeface="Calibri"/>
              </a:rPr>
              <a:t>ance star</a:t>
            </a:r>
            <a:r>
              <a:rPr lang="en-US" sz="2000" b="1" dirty="0">
                <a:latin typeface="Gotham"/>
                <a:cs typeface="Calibri"/>
              </a:rPr>
              <a:t> - Mikhail Baryshnikov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8A5601-CA10-4E9D-A254-873E35D9D9CC}"/>
              </a:ext>
            </a:extLst>
          </p:cNvPr>
          <p:cNvSpPr txBox="1"/>
          <p:nvPr/>
        </p:nvSpPr>
        <p:spPr>
          <a:xfrm>
            <a:off x="5851878" y="5672344"/>
            <a:ext cx="5933720" cy="400110"/>
          </a:xfrm>
          <a:prstGeom prst="rect">
            <a:avLst/>
          </a:prstGeom>
          <a:solidFill>
            <a:schemeClr val="accent1">
              <a:lumMod val="40000"/>
              <a:lumOff val="60000"/>
              <a:alpha val="4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latin typeface="Gotham"/>
                <a:cs typeface="Calibri"/>
              </a:rPr>
              <a:t>Biggest boy band - </a:t>
            </a:r>
            <a:r>
              <a:rPr lang="en-US" sz="2000" b="1" dirty="0" err="1">
                <a:latin typeface="Gotham"/>
                <a:cs typeface="Calibri"/>
              </a:rPr>
              <a:t>Prāta</a:t>
            </a:r>
            <a:r>
              <a:rPr lang="en-US" sz="2000" b="1" dirty="0">
                <a:latin typeface="Gotham"/>
                <a:cs typeface="Calibri"/>
              </a:rPr>
              <a:t> </a:t>
            </a:r>
            <a:r>
              <a:rPr lang="en-US" sz="2000" b="1" dirty="0" err="1">
                <a:latin typeface="Gotham"/>
                <a:cs typeface="Calibri"/>
              </a:rPr>
              <a:t>Vētra</a:t>
            </a:r>
            <a:r>
              <a:rPr lang="en-US" sz="2000" b="1" dirty="0">
                <a:latin typeface="Gotham"/>
                <a:cs typeface="Calibri"/>
              </a:rPr>
              <a:t> (Brain storm)</a:t>
            </a:r>
          </a:p>
        </p:txBody>
      </p:sp>
      <p:pic>
        <p:nvPicPr>
          <p:cNvPr id="13" name="Picture 13" descr="A person jumping up in the air&#10;&#10;Description generated with high confidence">
            <a:extLst>
              <a:ext uri="{FF2B5EF4-FFF2-40B4-BE49-F238E27FC236}">
                <a16:creationId xmlns:a16="http://schemas.microsoft.com/office/drawing/2014/main" id="{A19256DB-32F8-4709-AF13-947E363EC04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566" y="979655"/>
            <a:ext cx="5678311" cy="4679969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1877" y="2146524"/>
            <a:ext cx="5954405" cy="3513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25673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342</TotalTime>
  <Words>742</Words>
  <Application>Microsoft Office PowerPoint</Application>
  <PresentationFormat>Widescreen</PresentationFormat>
  <Paragraphs>121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gotham</vt:lpstr>
      <vt:lpstr>gotham</vt:lpstr>
      <vt:lpstr>office theme</vt:lpstr>
      <vt:lpstr>LATVIA</vt:lpstr>
      <vt:lpstr>        Basic information</vt:lpstr>
      <vt:lpstr>Our city and its district - Ķegums</vt:lpstr>
      <vt:lpstr>                   Language</vt:lpstr>
      <vt:lpstr>Phrases</vt:lpstr>
      <vt:lpstr>          National costume</vt:lpstr>
      <vt:lpstr>Centenary celebration highlights 2018</vt:lpstr>
      <vt:lpstr>Famous Latvians</vt:lpstr>
      <vt:lpstr>PowerPoint Presentation</vt:lpstr>
      <vt:lpstr>PowerPoint Presentation</vt:lpstr>
      <vt:lpstr>PowerPoint Presentation</vt:lpstr>
      <vt:lpstr>Amazing things you probably didn't know about Latvia</vt:lpstr>
      <vt:lpstr>PowerPoint Presentation</vt:lpstr>
      <vt:lpstr>PowerPoint Presentation</vt:lpstr>
      <vt:lpstr>PowerPoint Presentation</vt:lpstr>
      <vt:lpstr>PowerPoint Presentation</vt:lpstr>
      <vt:lpstr>Celebrations</vt:lpstr>
      <vt:lpstr>Jāņi (Summer solstice)</vt:lpstr>
      <vt:lpstr>Ziemas saulgrieži (Winter solstice)</vt:lpstr>
      <vt:lpstr>Name days</vt:lpstr>
      <vt:lpstr>Our school </vt:lpstr>
      <vt:lpstr>There are 301 students at our school</vt:lpstr>
      <vt:lpstr>Educational system</vt:lpstr>
      <vt:lpstr>Elementary school (1.-4.class)</vt:lpstr>
      <vt:lpstr>Middle school(5.-9.class) + Secondary school(10.-12.class)</vt:lpstr>
      <vt:lpstr>School events/activities:</vt:lpstr>
      <vt:lpstr>PowerPoint Presentation</vt:lpstr>
      <vt:lpstr>PowerPoint Presentation</vt:lpstr>
      <vt:lpstr>Riddle me</vt:lpstr>
      <vt:lpstr>THANK YOU FOR LISTENING!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Aldis Lazda</dc:creator>
  <cp:lastModifiedBy>Aldis Lazda</cp:lastModifiedBy>
  <cp:revision>440</cp:revision>
  <dcterms:created xsi:type="dcterms:W3CDTF">2013-07-15T20:26:40Z</dcterms:created>
  <dcterms:modified xsi:type="dcterms:W3CDTF">2020-02-26T13:53:35Z</dcterms:modified>
</cp:coreProperties>
</file>