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72" r:id="rId2"/>
    <p:sldId id="265" r:id="rId3"/>
    <p:sldId id="274" r:id="rId4"/>
    <p:sldId id="275" r:id="rId5"/>
    <p:sldId id="277" r:id="rId6"/>
    <p:sldId id="278" r:id="rId7"/>
    <p:sldId id="285" r:id="rId8"/>
    <p:sldId id="286" r:id="rId9"/>
    <p:sldId id="287" r:id="rId10"/>
    <p:sldId id="288" r:id="rId11"/>
    <p:sldId id="289" r:id="rId12"/>
    <p:sldId id="273" r:id="rId13"/>
    <p:sldId id="279" r:id="rId14"/>
    <p:sldId id="280" r:id="rId15"/>
    <p:sldId id="281" r:id="rId16"/>
    <p:sldId id="282" r:id="rId17"/>
    <p:sldId id="290" r:id="rId18"/>
    <p:sldId id="291" r:id="rId19"/>
    <p:sldId id="292" r:id="rId20"/>
    <p:sldId id="293" r:id="rId21"/>
    <p:sldId id="294" r:id="rId22"/>
    <p:sldId id="296" r:id="rId23"/>
    <p:sldId id="307" r:id="rId24"/>
    <p:sldId id="300" r:id="rId25"/>
    <p:sldId id="297" r:id="rId26"/>
    <p:sldId id="303" r:id="rId27"/>
    <p:sldId id="306" r:id="rId28"/>
    <p:sldId id="298" r:id="rId29"/>
    <p:sldId id="299" r:id="rId30"/>
    <p:sldId id="301" r:id="rId31"/>
    <p:sldId id="302" r:id="rId32"/>
    <p:sldId id="304" r:id="rId33"/>
    <p:sldId id="30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496CFC-A7DB-4058-84D8-34E27C7C074C}" v="74" dt="2019-04-04T18:02:56.644"/>
  </p1510:revLst>
</p1510:revInfo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2/15/2020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2/15/2020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1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8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0">
              <a:schemeClr val="accent1">
                <a:lumMod val="20000"/>
                <a:lumOff val="80000"/>
                <a:alpha val="86000"/>
              </a:schemeClr>
            </a:gs>
            <a:gs pos="42000">
              <a:schemeClr val="bg1">
                <a:alpha val="40000"/>
              </a:schemeClr>
            </a:gs>
            <a:gs pos="0">
              <a:schemeClr val="accent1">
                <a:lumMod val="20000"/>
                <a:lumOff val="80000"/>
                <a:alpha val="85000"/>
              </a:schemeClr>
            </a:gs>
            <a:gs pos="75000">
              <a:schemeClr val="bg1">
                <a:alpha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 title="Top border"/>
          <p:cNvGrpSpPr/>
          <p:nvPr/>
        </p:nvGrpSpPr>
        <p:grpSpPr>
          <a:xfrm>
            <a:off x="0" y="0"/>
            <a:ext cx="12188825" cy="713232"/>
            <a:chOff x="0" y="0"/>
            <a:chExt cx="12188825" cy="713232"/>
          </a:xfrm>
        </p:grpSpPr>
        <p:sp>
          <p:nvSpPr>
            <p:cNvPr id="7" name="Rectangle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Group 10" title="Left border"/>
          <p:cNvGrpSpPr/>
          <p:nvPr/>
        </p:nvGrpSpPr>
        <p:grpSpPr>
          <a:xfrm>
            <a:off x="0" y="0"/>
            <a:ext cx="713232" cy="6858000"/>
            <a:chOff x="0" y="0"/>
            <a:chExt cx="713232" cy="6858000"/>
          </a:xfrm>
        </p:grpSpPr>
        <p:sp>
          <p:nvSpPr>
            <p:cNvPr id="12" name="Rectangle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4" name="Group 13" title="Right border"/>
          <p:cNvGrpSpPr/>
          <p:nvPr/>
        </p:nvGrpSpPr>
        <p:grpSpPr>
          <a:xfrm>
            <a:off x="11476762" y="0"/>
            <a:ext cx="746886" cy="6858000"/>
            <a:chOff x="11476762" y="0"/>
            <a:chExt cx="746886" cy="6858000"/>
          </a:xfrm>
        </p:grpSpPr>
        <p:sp>
          <p:nvSpPr>
            <p:cNvPr id="15" name="Rectangle 14"/>
            <p:cNvSpPr/>
            <p:nvPr/>
          </p:nvSpPr>
          <p:spPr>
            <a:xfrm flipH="1">
              <a:off x="1147676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1202093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7" name="Group 16" title="Bottom border"/>
          <p:cNvGrpSpPr/>
          <p:nvPr/>
        </p:nvGrpSpPr>
        <p:grpSpPr>
          <a:xfrm flipV="1">
            <a:off x="0" y="6144768"/>
            <a:ext cx="12188825" cy="713232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749040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6C0C-2E69-44B1-8995-CAD5637203E5}" type="datetime1">
              <a:rPr lang="en-US" smtClean="0"/>
              <a:t>2/15/2020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F4B7-862C-485D-84D8-4B03631A304F}" type="datetime1">
              <a:rPr lang="en-US" smtClean="0"/>
              <a:t>2/15/2020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E0DA-3C40-4F5C-8CB5-6F4E1FF4070C}" type="datetime1">
              <a:rPr lang="en-US" smtClean="0"/>
              <a:t>2/15/2020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Bottom border"/>
          <p:cNvGrpSpPr/>
          <p:nvPr/>
        </p:nvGrpSpPr>
        <p:grpSpPr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Group 10" title="Top border"/>
          <p:cNvGrpSpPr/>
          <p:nvPr/>
        </p:nvGrpSpPr>
        <p:grpSpPr>
          <a:xfrm>
            <a:off x="0" y="0"/>
            <a:ext cx="12188825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749040"/>
            <a:ext cx="9601200" cy="9144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706F-A8B2-4238-82E7-D28D614E4531}" type="datetime1">
              <a:rPr lang="en-US" smtClean="0"/>
              <a:t>2/15/2020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34112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888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 marL="1645920" indent="0">
              <a:buNone/>
              <a:defRPr sz="1400"/>
            </a:lvl6pPr>
            <a:lvl7pPr marL="1965960" indent="0">
              <a:buNone/>
              <a:defRPr sz="1400"/>
            </a:lvl7pPr>
            <a:lvl8pPr marL="2286000" indent="0">
              <a:buNone/>
              <a:defRPr sz="1400"/>
            </a:lvl8pPr>
            <a:lvl9pPr marL="2606040" indent="0">
              <a:buNone/>
              <a:defRPr sz="14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B8F2D-2A78-44FF-BC59-D39CD6974BDA}" type="datetime1">
              <a:rPr lang="en-US" smtClean="0"/>
              <a:t>2/15/2020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FOOTER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10B-70DB-452B-BDA9-639848A42677}" type="datetime1">
              <a:rPr lang="en-US" smtClean="0"/>
              <a:t>2/15/2020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FOOTER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2859-C757-4920-BF2D-71E1A396FB34}" type="datetime1">
              <a:rPr lang="en-US" smtClean="0"/>
              <a:t>2/15/2020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FOOTER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03A7-5766-4957-A6DA-526AE35A5A77}" type="datetime1">
              <a:rPr lang="en-US" smtClean="0"/>
              <a:t>2/15/2020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Top border"/>
          <p:cNvGrpSpPr/>
          <p:nvPr/>
        </p:nvGrpSpPr>
        <p:grpSpPr>
          <a:xfrm>
            <a:off x="0" y="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005840"/>
            <a:ext cx="72237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FCD2-4075-4D5E-9C68-874321E1E3A7}" type="datetime1">
              <a:rPr lang="en-US" smtClean="0"/>
              <a:t>2/15/2020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Top border"/>
          <p:cNvGrpSpPr/>
          <p:nvPr/>
        </p:nvGrpSpPr>
        <p:grpSpPr>
          <a:xfrm>
            <a:off x="0" y="0"/>
            <a:ext cx="7772400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Group 10" title="Bottom border"/>
          <p:cNvGrpSpPr/>
          <p:nvPr/>
        </p:nvGrpSpPr>
        <p:grpSpPr>
          <a:xfrm flipV="1">
            <a:off x="0" y="6309360"/>
            <a:ext cx="7772400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4" name="Group 13" title="Left border"/>
          <p:cNvGrpSpPr/>
          <p:nvPr/>
        </p:nvGrpSpPr>
        <p:grpSpPr>
          <a:xfrm rot="5400000" flipV="1">
            <a:off x="-3154680" y="3154680"/>
            <a:ext cx="6858000" cy="548640"/>
            <a:chOff x="0" y="0"/>
            <a:chExt cx="12188825" cy="713232"/>
          </a:xfrm>
        </p:grpSpPr>
        <p:sp>
          <p:nvSpPr>
            <p:cNvPr id="15" name="Rectangle 14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7" name="Group 16" title="Right border"/>
          <p:cNvGrpSpPr/>
          <p:nvPr/>
        </p:nvGrpSpPr>
        <p:grpSpPr>
          <a:xfrm rot="16200000" flipH="1" flipV="1">
            <a:off x="4069079" y="3154681"/>
            <a:ext cx="6858000" cy="548640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Picture Placeholder 2" title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48640" y="548640"/>
            <a:ext cx="6675120" cy="5760720"/>
          </a:xfrm>
          <a:noFill/>
        </p:spPr>
        <p:txBody>
          <a:bodyPr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7856-9415-412D-842B-56448CB74E5A}" type="datetime1">
              <a:rPr lang="en-US" smtClean="0"/>
              <a:t>2/15/2020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6000"/>
              </a:schemeClr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Bottom border"/>
          <p:cNvGrpSpPr/>
          <p:nvPr/>
        </p:nvGrpSpPr>
        <p:grpSpPr bwMode="auto"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 bwMode="auto"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 bwMode="auto"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673352"/>
            <a:ext cx="95097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391656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IN"/>
              <a:t>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391656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62415AF3-9E6D-47F6-9F4D-D125E5D20448}" type="datetime1">
              <a:rPr lang="en-US" smtClean="0"/>
              <a:t>2/15/2020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391656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3840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drossinternets.lv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556116"/>
            <a:ext cx="9601200" cy="2514600"/>
          </a:xfrm>
        </p:spPr>
        <p:txBody>
          <a:bodyPr/>
          <a:lstStyle/>
          <a:p>
            <a:r>
              <a:rPr lang="en-US"/>
              <a:t>Professionalism and personal brand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2700"/>
            <a:ext cx="9601200" cy="9144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Kegums</a:t>
            </a:r>
            <a:r>
              <a:rPr lang="en-US" dirty="0"/>
              <a:t> commercial secondary school </a:t>
            </a:r>
          </a:p>
          <a:p>
            <a:r>
              <a:rPr lang="en-US" dirty="0"/>
              <a:t>(Sabine </a:t>
            </a:r>
            <a:r>
              <a:rPr lang="en-US" dirty="0" err="1"/>
              <a:t>driviniece</a:t>
            </a:r>
            <a:r>
              <a:rPr lang="en-US" dirty="0"/>
              <a:t>, </a:t>
            </a:r>
            <a:r>
              <a:rPr lang="en-US" dirty="0" err="1"/>
              <a:t>rihards</a:t>
            </a:r>
            <a:r>
              <a:rPr lang="en-US" dirty="0"/>
              <a:t> </a:t>
            </a:r>
            <a:r>
              <a:rPr lang="en-US" dirty="0" err="1"/>
              <a:t>piesis</a:t>
            </a:r>
            <a:r>
              <a:rPr lang="en-US" dirty="0"/>
              <a:t>, </a:t>
            </a:r>
            <a:r>
              <a:rPr lang="en-US" dirty="0" err="1"/>
              <a:t>maksims</a:t>
            </a:r>
            <a:r>
              <a:rPr lang="en-US" dirty="0"/>
              <a:t> </a:t>
            </a:r>
            <a:r>
              <a:rPr lang="en-US" dirty="0" err="1"/>
              <a:t>jevdokimovs</a:t>
            </a:r>
            <a:r>
              <a:rPr lang="en-US" dirty="0"/>
              <a:t>)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BF36A2F-130E-4C05-8CEF-5E9E64E28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902" y="4167996"/>
            <a:ext cx="2047516" cy="178566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49EFE0F0-938E-403D-8B00-E9BA33D01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2061" y="4367335"/>
            <a:ext cx="1808673" cy="1386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781D2C-BC65-4389-AC0B-9857BCD6C5A4}"/>
              </a:ext>
            </a:extLst>
          </p:cNvPr>
          <p:cNvSpPr/>
          <p:nvPr/>
        </p:nvSpPr>
        <p:spPr>
          <a:xfrm>
            <a:off x="1112668" y="487249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b="1" dirty="0"/>
              <a:t>ERASMUS + PROJECT “DE.CO.D.E.” </a:t>
            </a:r>
          </a:p>
          <a:p>
            <a:pPr lvl="0" algn="ctr"/>
            <a:r>
              <a:rPr lang="en-US" b="1" dirty="0"/>
              <a:t> 2018-1-LV01-KA229-046985_1 </a:t>
            </a:r>
          </a:p>
        </p:txBody>
      </p:sp>
    </p:spTree>
    <p:extLst>
      <p:ext uri="{BB962C8B-B14F-4D97-AF65-F5344CB8AC3E}">
        <p14:creationId xmlns:p14="http://schemas.microsoft.com/office/powerpoint/2010/main" val="267154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A33FB-670D-4309-8E10-8626BED24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E89DC-58B8-40DF-B452-7412E93CA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005840"/>
            <a:ext cx="11421948" cy="493776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pPr algn="ctr"/>
            <a:r>
              <a:rPr lang="en-US" sz="3200"/>
              <a:t>Don't Repost Without Checking the Facts</a:t>
            </a:r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FE917-F994-4713-B48D-6E05764B2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BBABE62-7837-40AC-8E66-8471BAC6D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135" y="3983965"/>
            <a:ext cx="1391729" cy="1391729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11C0CD13-876E-4FB0-A743-FA3031053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626" y="2747513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1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DC588-6574-404E-92F1-AD6E1375F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38A1A-3233-4265-822E-7D5DA9AF3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005840"/>
            <a:ext cx="11436326" cy="493776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pPr algn="ctr"/>
            <a:r>
              <a:rPr lang="en-US" sz="3200"/>
              <a:t>Update Online Information That People Depend Upon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F5504E-FEA1-47FB-AB19-5021A6131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F1166663-7E75-48C9-818C-559E03795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028" y="2620273"/>
            <a:ext cx="2796396" cy="276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6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95CCD07-C15B-488B-A27F-48FBCAC91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 digital tattoo – what is it?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4EBD3B05-B9AD-4F6D-B21D-DA3C8DABD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sz="2200" dirty="0"/>
              <a:t>A digital tattoo more or less is the same as a "digital footprint".</a:t>
            </a:r>
            <a:endParaRPr lang="en-US"/>
          </a:p>
          <a:p>
            <a:pPr algn="just"/>
            <a:r>
              <a:rPr lang="en-US" sz="2200" dirty="0"/>
              <a:t>It’s nearly impossible to erase something from the Internet, so the word ‘tattoo’ is more accurate to describe the mark that we leave when we use the Internet.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941A08E-BFAC-42F7-96D1-980B2E05F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286" y="356513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4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DD31F-C6B8-4FAC-ADB4-896443BEA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What forms my digital tattoo?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36648-6ED8-4CD8-9694-D0B1229EB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sz="2200" dirty="0"/>
              <a:t>The most of our digital tattoo is created by what we share on social media, however, much of the information stored about us online is not chosen or consented to. </a:t>
            </a:r>
            <a:endParaRPr lang="en-US"/>
          </a:p>
          <a:p>
            <a:endParaRPr lang="en-US"/>
          </a:p>
        </p:txBody>
      </p:sp>
      <p:pic>
        <p:nvPicPr>
          <p:cNvPr id="4" name="Picture 4" descr="A picture containing white goods&#10;&#10;Description generated with high confidence">
            <a:extLst>
              <a:ext uri="{FF2B5EF4-FFF2-40B4-BE49-F238E27FC236}">
                <a16:creationId xmlns:a16="http://schemas.microsoft.com/office/drawing/2014/main" id="{0487C76C-4419-4441-AB0F-2B32BC0BF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646" y="3036062"/>
            <a:ext cx="3591464" cy="258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6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36969-8110-4F6D-9772-C5FA59168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What's the issue?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8E2C1-27A1-46E0-96FC-F327AE0B5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sz="2200" dirty="0"/>
              <a:t>When images and videos are posted online, they can end up anywhere in the world and be re-used in ways that we never intended—even years later.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83F906D-16E8-4DBC-A60A-8C8EE4D94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777" y="2451050"/>
            <a:ext cx="4080294" cy="369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6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AA07D-7BE5-4225-A60E-E2836C95F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Why does it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3240E-4E39-4B62-A79A-B219F5F7D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endParaRPr lang="en-US"/>
          </a:p>
          <a:p>
            <a:pPr algn="just"/>
            <a:r>
              <a:rPr lang="en-US" dirty="0"/>
              <a:t> </a:t>
            </a:r>
            <a:r>
              <a:rPr lang="en-US" sz="2200" dirty="0"/>
              <a:t>People will form opinions of you by your social media profiles. </a:t>
            </a:r>
          </a:p>
          <a:p>
            <a:pPr algn="just"/>
            <a:r>
              <a:rPr lang="en-US" sz="2200" dirty="0"/>
              <a:t>Digital material is no longer under your control once it has been shared. Once stuff about you goes online there is no knowing where it will end up.</a:t>
            </a:r>
          </a:p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050371F-EF92-4C36-8152-6996A5A22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305" y="3681754"/>
            <a:ext cx="3476444" cy="21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8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8560A-33A1-49F6-AC19-DE31C4B3A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Before posting online, think twice and ask yourself: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4219F-3434-40BD-8979-254DAA9EF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/>
              <a:t>What would this look like to your Grandparents? </a:t>
            </a:r>
          </a:p>
          <a:p>
            <a:r>
              <a:rPr lang="en-US" sz="2200" dirty="0"/>
              <a:t>What would this look like to your teachers? </a:t>
            </a:r>
          </a:p>
          <a:p>
            <a:r>
              <a:rPr lang="en-US" sz="2200" dirty="0"/>
              <a:t>What would this look like to your friends? </a:t>
            </a:r>
          </a:p>
          <a:p>
            <a:r>
              <a:rPr lang="en-US" sz="2200" dirty="0"/>
              <a:t>What if this post resurfaces in ten </a:t>
            </a:r>
            <a:r>
              <a:rPr lang="en-US" sz="2200" dirty="0" err="1"/>
              <a:t>years time</a:t>
            </a:r>
            <a:r>
              <a:rPr lang="en-US" sz="2200" dirty="0"/>
              <a:t>?</a:t>
            </a:r>
          </a:p>
          <a:p>
            <a:endParaRPr lang="en-US"/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63CF7E9-D3F3-486D-A99F-931DD59E2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645" y="2531853"/>
            <a:ext cx="3533954" cy="35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8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68123-20B3-43C0-B252-28FB2A162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Internet safety</a:t>
            </a:r>
          </a:p>
        </p:txBody>
      </p:sp>
      <p:pic>
        <p:nvPicPr>
          <p:cNvPr id="4" name="Picture 4" descr="A close up of a computer&#10;&#10;Description generated with high confidence">
            <a:extLst>
              <a:ext uri="{FF2B5EF4-FFF2-40B4-BE49-F238E27FC236}">
                <a16:creationId xmlns:a16="http://schemas.microsoft.com/office/drawing/2014/main" id="{CADAFA4A-40EE-4B3C-B861-DEEABC768E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241" y="2432297"/>
            <a:ext cx="4115518" cy="306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7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A34C7-FD26-4157-B976-B39440F0B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9C2B6-5072-4123-AC98-5D567C20E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005840"/>
            <a:ext cx="11436326" cy="49377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200"/>
              <a:t>Use complex passwords</a:t>
            </a:r>
            <a:endParaRPr lang="en-US"/>
          </a:p>
          <a:p>
            <a:endParaRPr lang="en-US" sz="32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BAED5C-155F-4F1F-A69F-774333B16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C1D855F-1E95-4D17-9B66-E4A078E88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287" y="2987615"/>
            <a:ext cx="4109049" cy="204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50E37-7752-42C8-8594-D6EFFE34B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F6112-27AB-424E-B83C-4D3EF4659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005840"/>
            <a:ext cx="11465080" cy="49377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200"/>
              <a:t>Be aware of scams and suspicious links</a:t>
            </a:r>
            <a:endParaRPr lang="en-US"/>
          </a:p>
          <a:p>
            <a:endParaRPr lang="en-US" sz="32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50782D-05B8-4FE6-8C77-2DC044FFE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598C8DD-8507-48E6-A426-9A16A2E29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721" y="2675091"/>
            <a:ext cx="2743200" cy="262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5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Professionalism in a Digital Age - what is it?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" indent="0" algn="just">
              <a:buNone/>
            </a:pPr>
            <a:endParaRPr lang="en-US" sz="2200" dirty="0"/>
          </a:p>
          <a:p>
            <a:pPr algn="just"/>
            <a:r>
              <a:rPr lang="en-US" sz="2200" dirty="0"/>
              <a:t>Digital professionalism – The competence or skill expected of a professional when engaged in social and digital communication.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C698337-7838-4A8F-B413-92924676F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142" y="3185933"/>
            <a:ext cx="3335187" cy="278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5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CB131-9553-43AE-A8F3-B372B95FE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A995C-D800-4AEB-A4B3-7D788AE5D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005840"/>
            <a:ext cx="11378816" cy="49377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200"/>
              <a:t>Don't share personal information or photos</a:t>
            </a:r>
            <a:endParaRPr lang="en-US"/>
          </a:p>
          <a:p>
            <a:endParaRPr lang="en-US" sz="32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857617-3C4F-4B85-A1CB-546D74EB9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 descr="A close up of a device&#10;&#10;Description generated with high confidence">
            <a:extLst>
              <a:ext uri="{FF2B5EF4-FFF2-40B4-BE49-F238E27FC236}">
                <a16:creationId xmlns:a16="http://schemas.microsoft.com/office/drawing/2014/main" id="{5553EB1C-F58E-452E-B1F9-BB96C9B60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551" y="1928004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5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89C37-9F9C-43E9-BBF0-015DF3A09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B1CAD-34BD-414E-8EE6-0AF50A134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005840"/>
            <a:ext cx="11465080" cy="49377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200" dirty="0"/>
              <a:t>React to cyberbullying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B35CDF-47D6-498C-86BE-AEE8532DB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A0F5456-F81A-49CA-8873-42EC28F8C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539" y="1958825"/>
            <a:ext cx="2813109" cy="345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0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72D6B10-9291-4B0E-8A4C-83BC18DBB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Internet safety in Latvia</a:t>
            </a:r>
            <a:endParaRPr lang="lv-LV" b="1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6FC30BE1-FB92-418B-82E9-EA06082C1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sz="2200" dirty="0"/>
              <a:t>We have a few internet  safety sites, which help people understand internet safety basics and helps with Infringement on the Internet and provides online safety lessons.</a:t>
            </a:r>
            <a:endParaRPr lang="en-US"/>
          </a:p>
          <a:p>
            <a:endParaRPr lang="en-US"/>
          </a:p>
          <a:p>
            <a:endParaRPr lang="lv-LV"/>
          </a:p>
        </p:txBody>
      </p:sp>
      <p:pic>
        <p:nvPicPr>
          <p:cNvPr id="4" name="Picture 4" descr="A picture containing text, map&#10;&#10;Description generated with high confidence">
            <a:extLst>
              <a:ext uri="{FF2B5EF4-FFF2-40B4-BE49-F238E27FC236}">
                <a16:creationId xmlns:a16="http://schemas.microsoft.com/office/drawing/2014/main" id="{1739BC46-B179-47FE-9289-BB505BD9C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173" y="2963174"/>
            <a:ext cx="2743200" cy="2743200"/>
          </a:xfrm>
          <a:prstGeom prst="rect">
            <a:avLst/>
          </a:prstGeom>
        </p:spPr>
      </p:pic>
      <p:pic>
        <p:nvPicPr>
          <p:cNvPr id="6" name="Picture 6" descr="A stop sign at night&#10;&#10;Description generated with high confidence">
            <a:extLst>
              <a:ext uri="{FF2B5EF4-FFF2-40B4-BE49-F238E27FC236}">
                <a16:creationId xmlns:a16="http://schemas.microsoft.com/office/drawing/2014/main" id="{92033249-FA5A-44C3-A261-56C133DF7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626" y="3998343"/>
            <a:ext cx="1708031" cy="170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398D2-93B7-47D5-9172-AEFADF04D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Safer Internet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1868D-1E49-4715-86D4-49DD11141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dirty="0"/>
              <a:t>Every year, on the first Tuesday of February, the whole world celebrates Safer Internet Day</a:t>
            </a:r>
            <a:endParaRPr lang="en-US"/>
          </a:p>
          <a:p>
            <a:pPr algn="just"/>
            <a:r>
              <a:rPr lang="en-US" dirty="0"/>
              <a:t>Latvia also participates in this event</a:t>
            </a:r>
          </a:p>
        </p:txBody>
      </p:sp>
      <p:pic>
        <p:nvPicPr>
          <p:cNvPr id="4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43CEE714-8FA0-489B-8A0C-CC8351B97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589" y="3839070"/>
            <a:ext cx="5029200" cy="176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8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2065E-B971-4786-864A-3BF8A160E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Latvian Safer Internet Centre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87E6E-7FA3-4030-B054-84C6E2A68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sz="2200" dirty="0"/>
              <a:t>Latvian Safer Internet Centre’s main tasks are – to raise awareness in society about the safer use of internet and provide an opportunity to report breaches on the Internet using </a:t>
            </a:r>
            <a:r>
              <a:rPr lang="en-US" sz="2200" dirty="0">
                <a:hlinkClick r:id="rId2"/>
              </a:rPr>
              <a:t>www.drossinternets.lv</a:t>
            </a:r>
            <a:r>
              <a:rPr lang="en-US" sz="2200" dirty="0"/>
              <a:t> website and provide professional consultations of psychologists via Helpline 116111.</a:t>
            </a:r>
            <a:endParaRPr lang="en-US"/>
          </a:p>
        </p:txBody>
      </p:sp>
      <p:pic>
        <p:nvPicPr>
          <p:cNvPr id="6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67D9BA4-DCD9-4436-B3E1-86F460D7E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060" y="4000644"/>
            <a:ext cx="2743200" cy="1645920"/>
          </a:xfrm>
          <a:prstGeom prst="rect">
            <a:avLst/>
          </a:prstGeom>
        </p:spPr>
      </p:pic>
      <p:pic>
        <p:nvPicPr>
          <p:cNvPr id="8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id="{8A91947C-F336-46AC-9872-26AE2FAC6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758" y="4228382"/>
            <a:ext cx="2743200" cy="1362974"/>
          </a:xfrm>
          <a:prstGeom prst="rect">
            <a:avLst/>
          </a:prstGeom>
        </p:spPr>
      </p:pic>
      <p:pic>
        <p:nvPicPr>
          <p:cNvPr id="4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3FD6048A-7452-4D8F-8DBB-31CEACA7FA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5570" y="4614814"/>
            <a:ext cx="2743200" cy="59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6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5400818-C238-4D0A-A289-682E0CBFB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/>
              <a:t>Drossinternets.lv</a:t>
            </a:r>
            <a:endParaRPr lang="en-US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E9693157-7169-453D-8280-D875EDACE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lv-LV" sz="2200" err="1"/>
              <a:t>Most</a:t>
            </a:r>
            <a:r>
              <a:rPr lang="lv-LV" sz="2200" dirty="0"/>
              <a:t> </a:t>
            </a:r>
            <a:r>
              <a:rPr lang="lv-LV" sz="2200" err="1"/>
              <a:t>popular</a:t>
            </a:r>
            <a:r>
              <a:rPr lang="lv-LV" sz="2200" dirty="0"/>
              <a:t> internet </a:t>
            </a:r>
            <a:r>
              <a:rPr lang="lv-LV" sz="2200" err="1"/>
              <a:t>safety</a:t>
            </a:r>
            <a:r>
              <a:rPr lang="lv-LV" sz="2200" dirty="0"/>
              <a:t> </a:t>
            </a:r>
            <a:r>
              <a:rPr lang="lv-LV" sz="2200" err="1"/>
              <a:t>website</a:t>
            </a:r>
            <a:endParaRPr lang="lv-LV" sz="2200"/>
          </a:p>
          <a:p>
            <a:pPr algn="just"/>
            <a:r>
              <a:rPr lang="lv-LV" sz="2200" err="1"/>
              <a:t>Study</a:t>
            </a:r>
            <a:r>
              <a:rPr lang="lv-LV" sz="2200" dirty="0"/>
              <a:t> </a:t>
            </a:r>
            <a:r>
              <a:rPr lang="lv-LV" sz="2200" err="1"/>
              <a:t>materials</a:t>
            </a:r>
            <a:r>
              <a:rPr lang="lv-LV" sz="2200" dirty="0"/>
              <a:t> </a:t>
            </a:r>
            <a:r>
              <a:rPr lang="lv-LV" sz="2200" err="1"/>
              <a:t>and</a:t>
            </a:r>
            <a:r>
              <a:rPr lang="lv-LV" sz="2200" dirty="0"/>
              <a:t> tests </a:t>
            </a:r>
            <a:r>
              <a:rPr lang="lv-LV" sz="2200" err="1"/>
              <a:t>about</a:t>
            </a:r>
            <a:r>
              <a:rPr lang="lv-LV" sz="2200" dirty="0"/>
              <a:t> </a:t>
            </a:r>
            <a:r>
              <a:rPr lang="lv-LV" sz="2200" err="1"/>
              <a:t>safety</a:t>
            </a:r>
            <a:r>
              <a:rPr lang="lv-LV" sz="2200" dirty="0"/>
              <a:t> </a:t>
            </a:r>
            <a:r>
              <a:rPr lang="lv-LV" sz="2200" err="1"/>
              <a:t>on</a:t>
            </a:r>
            <a:r>
              <a:rPr lang="lv-LV" sz="2200" dirty="0"/>
              <a:t> </a:t>
            </a:r>
            <a:r>
              <a:rPr lang="lv-LV" sz="2200" err="1"/>
              <a:t>the</a:t>
            </a:r>
            <a:r>
              <a:rPr lang="lv-LV" sz="2200" dirty="0"/>
              <a:t> internet;</a:t>
            </a:r>
            <a:endParaRPr lang="en-US" sz="2200" dirty="0"/>
          </a:p>
          <a:p>
            <a:pPr algn="just"/>
            <a:r>
              <a:rPr lang="lv-LV" sz="2200" err="1"/>
              <a:t>Consultations</a:t>
            </a:r>
            <a:r>
              <a:rPr lang="lv-LV" sz="2200" dirty="0"/>
              <a:t> </a:t>
            </a:r>
            <a:r>
              <a:rPr lang="lv-LV" sz="2200" err="1"/>
              <a:t>and</a:t>
            </a:r>
            <a:r>
              <a:rPr lang="lv-LV" sz="2200" dirty="0"/>
              <a:t> </a:t>
            </a:r>
            <a:r>
              <a:rPr lang="lv-LV" sz="2200" err="1"/>
              <a:t>lessons</a:t>
            </a:r>
            <a:r>
              <a:rPr lang="lv-LV" sz="2200" dirty="0"/>
              <a:t> </a:t>
            </a:r>
            <a:r>
              <a:rPr lang="lv-LV" sz="2200" err="1"/>
              <a:t>for</a:t>
            </a:r>
            <a:r>
              <a:rPr lang="lv-LV" sz="2200" dirty="0"/>
              <a:t> students.</a:t>
            </a:r>
            <a:endParaRPr lang="en-US" sz="2200" dirty="0"/>
          </a:p>
          <a:p>
            <a:pPr algn="just"/>
            <a:r>
              <a:rPr lang="lv-LV" sz="2200" dirty="0"/>
              <a:t>Mobile </a:t>
            </a:r>
            <a:r>
              <a:rPr lang="lv-LV" sz="2200" err="1"/>
              <a:t>application</a:t>
            </a:r>
            <a:r>
              <a:rPr lang="lv-LV" sz="2200" dirty="0"/>
              <a:t>, </a:t>
            </a:r>
            <a:r>
              <a:rPr lang="lv-LV" sz="2200" err="1"/>
              <a:t>where</a:t>
            </a:r>
            <a:r>
              <a:rPr lang="lv-LV" sz="2200" dirty="0"/>
              <a:t> </a:t>
            </a:r>
            <a:r>
              <a:rPr lang="lv-LV" sz="2200" err="1"/>
              <a:t>you</a:t>
            </a:r>
            <a:r>
              <a:rPr lang="lv-LV" sz="2200" dirty="0"/>
              <a:t> </a:t>
            </a:r>
            <a:r>
              <a:rPr lang="lv-LV" sz="2200" err="1"/>
              <a:t>can</a:t>
            </a:r>
            <a:r>
              <a:rPr lang="lv-LV" sz="2200" dirty="0"/>
              <a:t> </a:t>
            </a:r>
            <a:r>
              <a:rPr lang="lv-LV" sz="2200" err="1"/>
              <a:t>receive</a:t>
            </a:r>
            <a:r>
              <a:rPr lang="lv-LV" sz="2200" dirty="0"/>
              <a:t> </a:t>
            </a:r>
            <a:r>
              <a:rPr lang="lv-LV" sz="2200" err="1"/>
              <a:t>professional</a:t>
            </a:r>
            <a:r>
              <a:rPr lang="lv-LV" sz="2200" dirty="0"/>
              <a:t> </a:t>
            </a:r>
            <a:r>
              <a:rPr lang="lv-LV" sz="2200" err="1"/>
              <a:t>help</a:t>
            </a:r>
            <a:r>
              <a:rPr lang="lv-LV" sz="2200" dirty="0"/>
              <a:t> </a:t>
            </a:r>
            <a:r>
              <a:rPr lang="lv-LV" sz="2200" err="1"/>
              <a:t>if</a:t>
            </a:r>
            <a:r>
              <a:rPr lang="lv-LV" sz="2200" dirty="0"/>
              <a:t> </a:t>
            </a:r>
            <a:r>
              <a:rPr lang="lv-LV" sz="2200" err="1"/>
              <a:t>you're</a:t>
            </a:r>
            <a:r>
              <a:rPr lang="lv-LV" sz="2200" dirty="0"/>
              <a:t> </a:t>
            </a:r>
            <a:r>
              <a:rPr lang="lv-LV" sz="2200" err="1"/>
              <a:t>having</a:t>
            </a:r>
            <a:r>
              <a:rPr lang="lv-LV" sz="2200" dirty="0"/>
              <a:t> </a:t>
            </a:r>
            <a:r>
              <a:rPr lang="lv-LV" sz="2200" err="1"/>
              <a:t>problems</a:t>
            </a:r>
            <a:r>
              <a:rPr lang="lv-LV" sz="2200" dirty="0"/>
              <a:t> </a:t>
            </a:r>
            <a:r>
              <a:rPr lang="lv-LV" sz="2200" err="1"/>
              <a:t>on</a:t>
            </a:r>
            <a:r>
              <a:rPr lang="lv-LV" sz="2200" dirty="0"/>
              <a:t> </a:t>
            </a:r>
            <a:r>
              <a:rPr lang="lv-LV" sz="2200" err="1"/>
              <a:t>the</a:t>
            </a:r>
            <a:r>
              <a:rPr lang="lv-LV" sz="2200" dirty="0"/>
              <a:t> internet.</a:t>
            </a:r>
            <a:endParaRPr lang="en-US" sz="2200" dirty="0"/>
          </a:p>
          <a:p>
            <a:pPr marL="45720" indent="0">
              <a:buNone/>
            </a:pPr>
            <a:endParaRPr lang="lv-LV"/>
          </a:p>
          <a:p>
            <a:endParaRPr lang="lv-LV"/>
          </a:p>
          <a:p>
            <a:endParaRPr lang="lv-LV"/>
          </a:p>
        </p:txBody>
      </p:sp>
      <p:pic>
        <p:nvPicPr>
          <p:cNvPr id="5" name="Picture 4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D0ED7AF1-0BF0-47BB-B1B7-1A1A56E62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966" y="3849620"/>
            <a:ext cx="2987615" cy="187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8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A5A9668-3E4E-40CE-A7EA-009F39234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err="1"/>
              <a:t>Teenager</a:t>
            </a:r>
            <a:r>
              <a:rPr lang="lv-LV" b="1" dirty="0"/>
              <a:t> </a:t>
            </a:r>
            <a:r>
              <a:rPr lang="lv-LV" b="1" err="1"/>
              <a:t>behavior</a:t>
            </a:r>
            <a:r>
              <a:rPr lang="lv-LV" b="1" dirty="0"/>
              <a:t> </a:t>
            </a:r>
            <a:r>
              <a:rPr lang="lv-LV" b="1" err="1"/>
              <a:t>research</a:t>
            </a:r>
            <a:endParaRPr lang="en-US" b="1" err="1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468F19BB-DE93-4B15-81B8-0068A7D7D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lv-LV" sz="2800" b="1" dirty="0"/>
              <a:t>73%</a:t>
            </a:r>
            <a:r>
              <a:rPr lang="lv-LV" sz="2200" dirty="0"/>
              <a:t> </a:t>
            </a:r>
            <a:r>
              <a:rPr lang="lv-LV" sz="2200" err="1"/>
              <a:t>of</a:t>
            </a:r>
            <a:r>
              <a:rPr lang="lv-LV" sz="2200" dirty="0"/>
              <a:t> </a:t>
            </a:r>
            <a:r>
              <a:rPr lang="lv-LV" sz="2200" err="1"/>
              <a:t>teens</a:t>
            </a:r>
            <a:r>
              <a:rPr lang="lv-LV" sz="2200" dirty="0"/>
              <a:t> </a:t>
            </a:r>
            <a:r>
              <a:rPr lang="lv-LV" sz="2200" err="1"/>
              <a:t>in</a:t>
            </a:r>
            <a:r>
              <a:rPr lang="lv-LV" sz="2200" dirty="0"/>
              <a:t> Latvia </a:t>
            </a:r>
            <a:r>
              <a:rPr lang="lv-LV" sz="2200" err="1"/>
              <a:t>recognize</a:t>
            </a:r>
            <a:r>
              <a:rPr lang="lv-LV" sz="2200" dirty="0"/>
              <a:t> </a:t>
            </a:r>
            <a:r>
              <a:rPr lang="lv-LV" sz="2200" err="1"/>
              <a:t>that</a:t>
            </a:r>
            <a:r>
              <a:rPr lang="lv-LV" sz="2200" dirty="0"/>
              <a:t> </a:t>
            </a:r>
            <a:r>
              <a:rPr lang="lv-LV" sz="2200" err="1"/>
              <a:t>they</a:t>
            </a:r>
            <a:r>
              <a:rPr lang="lv-LV" sz="2200" dirty="0"/>
              <a:t> </a:t>
            </a:r>
            <a:r>
              <a:rPr lang="lv-LV" sz="2200" err="1"/>
              <a:t>behave</a:t>
            </a:r>
            <a:r>
              <a:rPr lang="lv-LV" sz="2200" dirty="0"/>
              <a:t> </a:t>
            </a:r>
            <a:r>
              <a:rPr lang="lv-LV" sz="2200" err="1"/>
              <a:t>differently</a:t>
            </a:r>
            <a:r>
              <a:rPr lang="lv-LV" sz="2200" dirty="0"/>
              <a:t> </a:t>
            </a:r>
            <a:r>
              <a:rPr lang="lv-LV" sz="2200" err="1"/>
              <a:t>on</a:t>
            </a:r>
            <a:r>
              <a:rPr lang="lv-LV" sz="2200" dirty="0"/>
              <a:t> </a:t>
            </a:r>
            <a:r>
              <a:rPr lang="lv-LV" sz="2200" err="1"/>
              <a:t>the</a:t>
            </a:r>
            <a:r>
              <a:rPr lang="lv-LV" sz="2200" dirty="0"/>
              <a:t> internet </a:t>
            </a:r>
            <a:r>
              <a:rPr lang="lv-LV" sz="2200" err="1"/>
              <a:t>and</a:t>
            </a:r>
            <a:r>
              <a:rPr lang="lv-LV" sz="2200" dirty="0"/>
              <a:t> </a:t>
            </a:r>
            <a:r>
              <a:rPr lang="lv-LV" sz="2200" err="1"/>
              <a:t>in</a:t>
            </a:r>
            <a:r>
              <a:rPr lang="lv-LV" sz="2200" dirty="0"/>
              <a:t> </a:t>
            </a:r>
            <a:r>
              <a:rPr lang="lv-LV" sz="2200" err="1"/>
              <a:t>real</a:t>
            </a:r>
            <a:r>
              <a:rPr lang="lv-LV" sz="2200" dirty="0"/>
              <a:t> </a:t>
            </a:r>
            <a:r>
              <a:rPr lang="lv-LV" sz="2200" err="1"/>
              <a:t>life</a:t>
            </a:r>
            <a:r>
              <a:rPr lang="lv-LV" sz="2200" dirty="0"/>
              <a:t>.</a:t>
            </a:r>
            <a:endParaRPr lang="en-US"/>
          </a:p>
          <a:p>
            <a:pPr algn="just"/>
            <a:r>
              <a:rPr lang="lv-LV" sz="2800" b="1" dirty="0"/>
              <a:t>53%</a:t>
            </a:r>
            <a:r>
              <a:rPr lang="lv-LV" sz="2200" dirty="0"/>
              <a:t> </a:t>
            </a:r>
            <a:r>
              <a:rPr lang="lv-LV" sz="2200" err="1"/>
              <a:t>of</a:t>
            </a:r>
            <a:r>
              <a:rPr lang="lv-LV" sz="2200" dirty="0"/>
              <a:t> </a:t>
            </a:r>
            <a:r>
              <a:rPr lang="lv-LV" sz="2200" err="1"/>
              <a:t>teens</a:t>
            </a:r>
            <a:r>
              <a:rPr lang="lv-LV" sz="2200" dirty="0"/>
              <a:t> </a:t>
            </a:r>
            <a:r>
              <a:rPr lang="lv-LV" sz="2200" err="1"/>
              <a:t>listen</a:t>
            </a:r>
            <a:r>
              <a:rPr lang="lv-LV" sz="2200" dirty="0"/>
              <a:t> to </a:t>
            </a:r>
            <a:r>
              <a:rPr lang="lv-LV" sz="2200" err="1"/>
              <a:t>unlicensed</a:t>
            </a:r>
            <a:r>
              <a:rPr lang="lv-LV" sz="2200" dirty="0"/>
              <a:t> </a:t>
            </a:r>
            <a:r>
              <a:rPr lang="lv-LV" sz="2200" err="1"/>
              <a:t>music</a:t>
            </a:r>
            <a:endParaRPr lang="lv-LV" sz="2200"/>
          </a:p>
          <a:p>
            <a:pPr algn="just"/>
            <a:r>
              <a:rPr lang="lv-LV" sz="2800" b="1" dirty="0"/>
              <a:t>56%</a:t>
            </a:r>
            <a:r>
              <a:rPr lang="lv-LV" sz="2200" dirty="0"/>
              <a:t> </a:t>
            </a:r>
            <a:r>
              <a:rPr lang="lv-LV" sz="2200" err="1"/>
              <a:t>of</a:t>
            </a:r>
            <a:r>
              <a:rPr lang="lv-LV" sz="2200" dirty="0"/>
              <a:t> </a:t>
            </a:r>
            <a:r>
              <a:rPr lang="lv-LV" sz="2200" err="1"/>
              <a:t>teens</a:t>
            </a:r>
            <a:r>
              <a:rPr lang="lv-LV" sz="2200" dirty="0"/>
              <a:t> </a:t>
            </a:r>
            <a:r>
              <a:rPr lang="lv-LV" sz="2200" err="1"/>
              <a:t>watch</a:t>
            </a:r>
            <a:r>
              <a:rPr lang="lv-LV" sz="2200" dirty="0"/>
              <a:t> </a:t>
            </a:r>
            <a:r>
              <a:rPr lang="lv-LV" sz="2200" err="1"/>
              <a:t>unlicensed</a:t>
            </a:r>
            <a:r>
              <a:rPr lang="lv-LV" sz="2200" dirty="0"/>
              <a:t> </a:t>
            </a:r>
            <a:r>
              <a:rPr lang="lv-LV" sz="2200" err="1"/>
              <a:t>films</a:t>
            </a:r>
            <a:endParaRPr lang="lv-LV" sz="2200"/>
          </a:p>
          <a:p>
            <a:pPr algn="just"/>
            <a:r>
              <a:rPr lang="lv-LV" sz="2800" b="1" dirty="0"/>
              <a:t>1/3</a:t>
            </a:r>
            <a:r>
              <a:rPr lang="lv-LV" sz="2200" dirty="0"/>
              <a:t> </a:t>
            </a:r>
            <a:r>
              <a:rPr lang="lv-LV" sz="2200" err="1"/>
              <a:t>of</a:t>
            </a:r>
            <a:r>
              <a:rPr lang="lv-LV" sz="2200" dirty="0"/>
              <a:t> </a:t>
            </a:r>
            <a:r>
              <a:rPr lang="lv-LV" sz="2200" err="1"/>
              <a:t>teens</a:t>
            </a:r>
            <a:r>
              <a:rPr lang="lv-LV" sz="2200" dirty="0"/>
              <a:t> </a:t>
            </a:r>
            <a:r>
              <a:rPr lang="lv-LV" sz="2200" err="1"/>
              <a:t>play</a:t>
            </a:r>
            <a:r>
              <a:rPr lang="lv-LV" sz="2200" dirty="0"/>
              <a:t> </a:t>
            </a:r>
            <a:r>
              <a:rPr lang="lv-LV" sz="2200" err="1"/>
              <a:t>unlicensed</a:t>
            </a:r>
            <a:r>
              <a:rPr lang="lv-LV" sz="2200" dirty="0"/>
              <a:t> </a:t>
            </a:r>
            <a:r>
              <a:rPr lang="lv-LV" sz="2200" err="1"/>
              <a:t>games</a:t>
            </a:r>
            <a:endParaRPr lang="lv-LV" sz="2200"/>
          </a:p>
          <a:p>
            <a:endParaRPr lang="lv-LV" dirty="0"/>
          </a:p>
          <a:p>
            <a:endParaRPr lang="lv-LV"/>
          </a:p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6554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81920-B402-48C2-9B1A-A7012D539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52AF3-4EAF-4198-BC3C-FB54A4807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005840"/>
            <a:ext cx="11508211" cy="49377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lv-LV" sz="2800" b="1" dirty="0"/>
              <a:t>73%</a:t>
            </a:r>
            <a:r>
              <a:rPr lang="lv-LV" sz="2200" dirty="0"/>
              <a:t> </a:t>
            </a:r>
            <a:r>
              <a:rPr lang="lv-LV" sz="2200" err="1"/>
              <a:t>of</a:t>
            </a:r>
            <a:r>
              <a:rPr lang="lv-LV" sz="2200" dirty="0"/>
              <a:t> </a:t>
            </a:r>
            <a:r>
              <a:rPr lang="lv-LV" sz="2200" err="1"/>
              <a:t>teens</a:t>
            </a:r>
            <a:r>
              <a:rPr lang="lv-LV" sz="2200" dirty="0"/>
              <a:t> </a:t>
            </a:r>
            <a:r>
              <a:rPr lang="lv-LV" sz="2200" err="1"/>
              <a:t>don't</a:t>
            </a:r>
            <a:r>
              <a:rPr lang="lv-LV" sz="2200" dirty="0"/>
              <a:t> </a:t>
            </a:r>
            <a:r>
              <a:rPr lang="lv-LV" sz="2200" err="1"/>
              <a:t>take</a:t>
            </a:r>
            <a:r>
              <a:rPr lang="lv-LV" sz="2200" dirty="0"/>
              <a:t> </a:t>
            </a:r>
            <a:r>
              <a:rPr lang="lv-LV" sz="2200" err="1"/>
              <a:t>action</a:t>
            </a:r>
            <a:r>
              <a:rPr lang="lv-LV" sz="2200" dirty="0"/>
              <a:t>, </a:t>
            </a:r>
            <a:r>
              <a:rPr lang="lv-LV" sz="2200" err="1"/>
              <a:t>when</a:t>
            </a:r>
            <a:r>
              <a:rPr lang="lv-LV" sz="2200" dirty="0"/>
              <a:t> </a:t>
            </a:r>
            <a:r>
              <a:rPr lang="lv-LV" sz="2200" err="1"/>
              <a:t>they</a:t>
            </a:r>
            <a:r>
              <a:rPr lang="lv-LV" sz="2200" dirty="0"/>
              <a:t> </a:t>
            </a:r>
            <a:r>
              <a:rPr lang="lv-LV" sz="2200" err="1"/>
              <a:t>see</a:t>
            </a:r>
            <a:r>
              <a:rPr lang="lv-LV" sz="2200" dirty="0"/>
              <a:t> </a:t>
            </a:r>
            <a:r>
              <a:rPr lang="lv-LV" sz="2200" err="1"/>
              <a:t>alarming</a:t>
            </a:r>
            <a:r>
              <a:rPr lang="lv-LV" sz="2200" dirty="0"/>
              <a:t> </a:t>
            </a:r>
            <a:r>
              <a:rPr lang="lv-LV" sz="2200" err="1"/>
              <a:t>content</a:t>
            </a:r>
            <a:r>
              <a:rPr lang="lv-LV" sz="2200" dirty="0"/>
              <a:t> </a:t>
            </a:r>
            <a:r>
              <a:rPr lang="lv-LV" sz="2200" err="1"/>
              <a:t>on</a:t>
            </a:r>
            <a:r>
              <a:rPr lang="lv-LV" sz="2200" dirty="0"/>
              <a:t> </a:t>
            </a:r>
            <a:r>
              <a:rPr lang="lv-LV" sz="2200" err="1"/>
              <a:t>the</a:t>
            </a:r>
            <a:r>
              <a:rPr lang="lv-LV" sz="2200" dirty="0"/>
              <a:t> internet.</a:t>
            </a:r>
            <a:endParaRPr lang="en-US" sz="2200" dirty="0"/>
          </a:p>
          <a:p>
            <a:pPr algn="just"/>
            <a:r>
              <a:rPr lang="lv-LV" sz="2200" err="1"/>
              <a:t>Every</a:t>
            </a:r>
            <a:r>
              <a:rPr lang="lv-LV" sz="2200" dirty="0"/>
              <a:t> </a:t>
            </a:r>
            <a:r>
              <a:rPr lang="lv-LV" sz="2200" b="1" err="1"/>
              <a:t>third</a:t>
            </a:r>
            <a:r>
              <a:rPr lang="lv-LV" sz="2200" dirty="0"/>
              <a:t> </a:t>
            </a:r>
            <a:r>
              <a:rPr lang="lv-LV" sz="2200" err="1"/>
              <a:t>teenager</a:t>
            </a:r>
            <a:r>
              <a:rPr lang="lv-LV" sz="2200" dirty="0"/>
              <a:t> </a:t>
            </a:r>
            <a:r>
              <a:rPr lang="lv-LV" sz="2200" err="1"/>
              <a:t>doesn't</a:t>
            </a:r>
            <a:r>
              <a:rPr lang="lv-LV" sz="2200" dirty="0"/>
              <a:t> </a:t>
            </a:r>
            <a:r>
              <a:rPr lang="lv-LV" sz="2200" err="1"/>
              <a:t>think</a:t>
            </a:r>
            <a:r>
              <a:rPr lang="lv-LV" sz="2200" dirty="0"/>
              <a:t> </a:t>
            </a:r>
            <a:r>
              <a:rPr lang="lv-LV" sz="2200" err="1"/>
              <a:t>about</a:t>
            </a:r>
            <a:r>
              <a:rPr lang="lv-LV" sz="2200" dirty="0"/>
              <a:t> </a:t>
            </a:r>
            <a:r>
              <a:rPr lang="lv-LV" sz="2200" err="1"/>
              <a:t>grammar</a:t>
            </a:r>
            <a:r>
              <a:rPr lang="lv-LV" sz="2200" dirty="0"/>
              <a:t> </a:t>
            </a:r>
            <a:r>
              <a:rPr lang="lv-LV" sz="2200" err="1"/>
              <a:t>and</a:t>
            </a:r>
            <a:r>
              <a:rPr lang="lv-LV" sz="2200" dirty="0"/>
              <a:t> </a:t>
            </a:r>
            <a:r>
              <a:rPr lang="lv-LV" sz="2200" err="1"/>
              <a:t>spelling</a:t>
            </a:r>
            <a:r>
              <a:rPr lang="lv-LV" sz="2200" dirty="0"/>
              <a:t>.</a:t>
            </a:r>
            <a:endParaRPr lang="en-US" sz="2200"/>
          </a:p>
          <a:p>
            <a:pPr algn="just"/>
            <a:r>
              <a:rPr lang="lv-LV" sz="2200" err="1"/>
              <a:t>Every</a:t>
            </a:r>
            <a:r>
              <a:rPr lang="lv-LV" sz="2200" dirty="0"/>
              <a:t> </a:t>
            </a:r>
            <a:r>
              <a:rPr lang="lv-LV" sz="2200" b="1" err="1"/>
              <a:t>fifth</a:t>
            </a:r>
            <a:r>
              <a:rPr lang="lv-LV" sz="2200" dirty="0"/>
              <a:t> </a:t>
            </a:r>
            <a:r>
              <a:rPr lang="lv-LV" sz="2200" err="1"/>
              <a:t>teen</a:t>
            </a:r>
            <a:r>
              <a:rPr lang="lv-LV" sz="2200" dirty="0"/>
              <a:t> </a:t>
            </a:r>
            <a:r>
              <a:rPr lang="lv-LV" sz="2200" err="1"/>
              <a:t>has</a:t>
            </a:r>
            <a:r>
              <a:rPr lang="lv-LV" sz="2200" dirty="0"/>
              <a:t> </a:t>
            </a:r>
            <a:r>
              <a:rPr lang="lv-LV" sz="2200" err="1"/>
              <a:t>texted</a:t>
            </a:r>
            <a:r>
              <a:rPr lang="lv-LV" sz="2200" dirty="0"/>
              <a:t> a </a:t>
            </a:r>
            <a:r>
              <a:rPr lang="lv-LV" sz="2200" err="1"/>
              <a:t>person</a:t>
            </a:r>
            <a:r>
              <a:rPr lang="lv-LV" sz="2200" dirty="0"/>
              <a:t>, </a:t>
            </a:r>
            <a:r>
              <a:rPr lang="lv-LV" sz="2200" err="1"/>
              <a:t>who</a:t>
            </a:r>
            <a:r>
              <a:rPr lang="lv-LV" sz="2200" dirty="0"/>
              <a:t> </a:t>
            </a:r>
            <a:r>
              <a:rPr lang="lv-LV" sz="2200" err="1"/>
              <a:t>was</a:t>
            </a:r>
            <a:r>
              <a:rPr lang="lv-LV" sz="2200" dirty="0"/>
              <a:t> </a:t>
            </a:r>
            <a:r>
              <a:rPr lang="lv-LV" sz="2200" err="1"/>
              <a:t>in</a:t>
            </a:r>
            <a:r>
              <a:rPr lang="lv-LV" sz="2200" dirty="0"/>
              <a:t> </a:t>
            </a:r>
            <a:r>
              <a:rPr lang="lv-LV" sz="2200" err="1"/>
              <a:t>the</a:t>
            </a:r>
            <a:r>
              <a:rPr lang="lv-LV" sz="2200" dirty="0"/>
              <a:t> </a:t>
            </a:r>
            <a:r>
              <a:rPr lang="lv-LV" sz="2200" err="1"/>
              <a:t>same</a:t>
            </a:r>
            <a:r>
              <a:rPr lang="lv-LV" sz="2200" dirty="0"/>
              <a:t> </a:t>
            </a:r>
            <a:r>
              <a:rPr lang="lv-LV" sz="2200" err="1"/>
              <a:t>room</a:t>
            </a:r>
            <a:r>
              <a:rPr lang="lv-LV" sz="2200" dirty="0"/>
              <a:t>. </a:t>
            </a:r>
            <a:endParaRPr lang="en-US" sz="2200"/>
          </a:p>
          <a:p>
            <a:pPr algn="just"/>
            <a:r>
              <a:rPr lang="lv-LV" sz="2800" b="1" dirty="0"/>
              <a:t>67%</a:t>
            </a:r>
            <a:r>
              <a:rPr lang="lv-LV" sz="2200" dirty="0"/>
              <a:t> </a:t>
            </a:r>
            <a:r>
              <a:rPr lang="lv-LV" sz="2200" err="1"/>
              <a:t>of</a:t>
            </a:r>
            <a:r>
              <a:rPr lang="lv-LV" sz="2200" dirty="0"/>
              <a:t> </a:t>
            </a:r>
            <a:r>
              <a:rPr lang="lv-LV" sz="2200" err="1"/>
              <a:t>teens</a:t>
            </a:r>
            <a:r>
              <a:rPr lang="lv-LV" sz="2200" dirty="0"/>
              <a:t> </a:t>
            </a:r>
            <a:r>
              <a:rPr lang="lv-LV" sz="2200" err="1"/>
              <a:t>recognize</a:t>
            </a:r>
            <a:r>
              <a:rPr lang="lv-LV" sz="2200" dirty="0"/>
              <a:t>, </a:t>
            </a:r>
            <a:r>
              <a:rPr lang="lv-LV" sz="2200" err="1"/>
              <a:t>that</a:t>
            </a:r>
            <a:r>
              <a:rPr lang="lv-LV" sz="2200" dirty="0"/>
              <a:t> </a:t>
            </a:r>
            <a:r>
              <a:rPr lang="lv-LV" sz="2200" err="1"/>
              <a:t>they</a:t>
            </a:r>
            <a:r>
              <a:rPr lang="lv-LV" sz="2200" dirty="0"/>
              <a:t> </a:t>
            </a:r>
            <a:r>
              <a:rPr lang="lv-LV" sz="2200" err="1"/>
              <a:t>use</a:t>
            </a:r>
            <a:r>
              <a:rPr lang="lv-LV" sz="2200" dirty="0"/>
              <a:t> </a:t>
            </a:r>
            <a:r>
              <a:rPr lang="lv-LV" sz="2200" err="1"/>
              <a:t>the</a:t>
            </a:r>
            <a:r>
              <a:rPr lang="lv-LV" sz="2200" dirty="0"/>
              <a:t> internet </a:t>
            </a:r>
            <a:r>
              <a:rPr lang="lv-LV" sz="2200" err="1"/>
              <a:t>during</a:t>
            </a:r>
            <a:r>
              <a:rPr lang="lv-LV" sz="2200" dirty="0"/>
              <a:t> </a:t>
            </a:r>
            <a:r>
              <a:rPr lang="lv-LV" sz="2200" err="1"/>
              <a:t>lessons</a:t>
            </a:r>
            <a:r>
              <a:rPr lang="lv-LV" sz="2200" dirty="0"/>
              <a:t>, </a:t>
            </a:r>
            <a:r>
              <a:rPr lang="lv-LV" sz="2200" err="1"/>
              <a:t>but</a:t>
            </a:r>
            <a:r>
              <a:rPr lang="lv-LV" sz="2200" dirty="0"/>
              <a:t> </a:t>
            </a:r>
            <a:r>
              <a:rPr lang="lv-LV" sz="2200" err="1"/>
              <a:t>not</a:t>
            </a:r>
            <a:r>
              <a:rPr lang="lv-LV" sz="2200" dirty="0"/>
              <a:t> </a:t>
            </a:r>
            <a:r>
              <a:rPr lang="lv-LV" sz="2200" err="1"/>
              <a:t>for</a:t>
            </a:r>
            <a:r>
              <a:rPr lang="lv-LV" sz="2200" dirty="0"/>
              <a:t> </a:t>
            </a:r>
            <a:endParaRPr lang="en-US" sz="2200" dirty="0"/>
          </a:p>
          <a:p>
            <a:pPr marL="45720" indent="0" algn="just">
              <a:buNone/>
            </a:pPr>
            <a:r>
              <a:rPr lang="lv-LV" sz="2200" err="1"/>
              <a:t>studying</a:t>
            </a:r>
            <a:r>
              <a:rPr lang="lv-LV" sz="2200" dirty="0"/>
              <a:t>.</a:t>
            </a:r>
            <a:endParaRPr lang="en-US" sz="2200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BBEB49-C502-4E34-AC89-892EBFCEE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1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903DFC6-E54A-4190-BB67-F98604028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b="1" dirty="0" err="1"/>
              <a:t>Statistics</a:t>
            </a:r>
            <a:r>
              <a:rPr lang="lv-LV" b="1" dirty="0"/>
              <a:t> </a:t>
            </a:r>
            <a:r>
              <a:rPr lang="lv-LV" b="1" dirty="0" err="1"/>
              <a:t>about</a:t>
            </a:r>
            <a:r>
              <a:rPr lang="lv-LV" b="1" dirty="0"/>
              <a:t> </a:t>
            </a:r>
            <a:r>
              <a:rPr lang="lv-LV" b="1" dirty="0" err="1"/>
              <a:t>Latvian</a:t>
            </a:r>
            <a:r>
              <a:rPr lang="lv-LV" b="1" dirty="0"/>
              <a:t> </a:t>
            </a:r>
            <a:r>
              <a:rPr lang="lv-LV" b="1" dirty="0" err="1"/>
              <a:t>children</a:t>
            </a:r>
            <a:r>
              <a:rPr lang="lv-LV" b="1" dirty="0"/>
              <a:t> </a:t>
            </a:r>
            <a:r>
              <a:rPr lang="lv-LV" b="1" dirty="0" err="1"/>
              <a:t>and</a:t>
            </a:r>
            <a:r>
              <a:rPr lang="lv-LV" b="1" dirty="0"/>
              <a:t> </a:t>
            </a:r>
            <a:br>
              <a:rPr lang="lv-LV" b="1" dirty="0"/>
            </a:br>
            <a:r>
              <a:rPr lang="lv-LV" b="1" dirty="0" err="1"/>
              <a:t>adolescents</a:t>
            </a:r>
            <a:r>
              <a:rPr lang="lv-LV" b="1" dirty="0"/>
              <a:t>' (9-16 </a:t>
            </a:r>
            <a:r>
              <a:rPr lang="lv-LV" b="1" dirty="0" err="1"/>
              <a:t>years</a:t>
            </a:r>
            <a:r>
              <a:rPr lang="lv-LV" b="1" dirty="0"/>
              <a:t>) internet habits</a:t>
            </a:r>
            <a:endParaRPr lang="en-US" b="1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669F526D-1B8D-4691-874D-505F761D9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buNone/>
            </a:pPr>
            <a:endParaRPr lang="lv-LV"/>
          </a:p>
          <a:p>
            <a:r>
              <a:rPr lang="lv-LV" sz="2800" b="1" dirty="0"/>
              <a:t>54%</a:t>
            </a:r>
            <a:r>
              <a:rPr lang="lv-LV" sz="2200" dirty="0"/>
              <a:t> </a:t>
            </a:r>
            <a:r>
              <a:rPr lang="lv-LV" sz="2200" dirty="0" err="1"/>
              <a:t>of</a:t>
            </a:r>
            <a:r>
              <a:rPr lang="lv-LV" sz="2200" dirty="0"/>
              <a:t> </a:t>
            </a:r>
            <a:r>
              <a:rPr lang="lv-LV" sz="2200" dirty="0" err="1"/>
              <a:t>teenagers</a:t>
            </a:r>
            <a:r>
              <a:rPr lang="lv-LV" sz="2200" dirty="0"/>
              <a:t> </a:t>
            </a:r>
            <a:r>
              <a:rPr lang="lv-LV" sz="2200" dirty="0" err="1"/>
              <a:t>trust</a:t>
            </a:r>
            <a:r>
              <a:rPr lang="lv-LV" sz="2200" dirty="0"/>
              <a:t> </a:t>
            </a:r>
            <a:r>
              <a:rPr lang="lv-LV" sz="2200" dirty="0" err="1"/>
              <a:t>the</a:t>
            </a:r>
            <a:r>
              <a:rPr lang="lv-LV" sz="2200" dirty="0"/>
              <a:t> internet </a:t>
            </a:r>
            <a:r>
              <a:rPr lang="lv-LV" sz="2200" dirty="0" err="1"/>
              <a:t>on</a:t>
            </a:r>
            <a:r>
              <a:rPr lang="lv-LV" sz="2200" dirty="0"/>
              <a:t> </a:t>
            </a:r>
            <a:r>
              <a:rPr lang="lv-LV" sz="2200" dirty="0" err="1"/>
              <a:t>finding</a:t>
            </a:r>
            <a:r>
              <a:rPr lang="lv-LV" sz="2200" dirty="0"/>
              <a:t> </a:t>
            </a:r>
            <a:r>
              <a:rPr lang="lv-LV" sz="2200" dirty="0" err="1"/>
              <a:t>information</a:t>
            </a:r>
            <a:endParaRPr lang="en-US" sz="2200" dirty="0"/>
          </a:p>
          <a:p>
            <a:r>
              <a:rPr lang="lv-LV" sz="2800" b="1" dirty="0"/>
              <a:t>40%</a:t>
            </a:r>
            <a:r>
              <a:rPr lang="lv-LV" sz="2200" dirty="0"/>
              <a:t> </a:t>
            </a:r>
            <a:r>
              <a:rPr lang="lv-LV" sz="2200" dirty="0" err="1"/>
              <a:t>of</a:t>
            </a:r>
            <a:r>
              <a:rPr lang="lv-LV" sz="2200" dirty="0"/>
              <a:t> </a:t>
            </a:r>
            <a:r>
              <a:rPr lang="lv-LV" sz="2200" dirty="0" err="1"/>
              <a:t>teenagers</a:t>
            </a:r>
            <a:r>
              <a:rPr lang="lv-LV" sz="2200" dirty="0"/>
              <a:t> </a:t>
            </a:r>
            <a:r>
              <a:rPr lang="lv-LV" sz="2200" dirty="0" err="1"/>
              <a:t>share</a:t>
            </a:r>
            <a:r>
              <a:rPr lang="lv-LV" sz="2200" dirty="0"/>
              <a:t> </a:t>
            </a:r>
            <a:r>
              <a:rPr lang="lv-LV" sz="2200" dirty="0" err="1"/>
              <a:t>untested</a:t>
            </a:r>
            <a:r>
              <a:rPr lang="lv-LV" sz="2200" dirty="0"/>
              <a:t> </a:t>
            </a:r>
            <a:r>
              <a:rPr lang="lv-LV" sz="2200" dirty="0" err="1"/>
              <a:t>information</a:t>
            </a:r>
            <a:endParaRPr lang="en-US" sz="2200" dirty="0"/>
          </a:p>
          <a:p>
            <a:r>
              <a:rPr lang="lv-LV" sz="2800" b="1" dirty="0"/>
              <a:t>57%</a:t>
            </a:r>
            <a:r>
              <a:rPr lang="lv-LV" sz="2200" dirty="0"/>
              <a:t> </a:t>
            </a:r>
            <a:r>
              <a:rPr lang="lv-LV" sz="2200" err="1"/>
              <a:t>of</a:t>
            </a:r>
            <a:r>
              <a:rPr lang="lv-LV" sz="2200" dirty="0"/>
              <a:t> </a:t>
            </a:r>
            <a:r>
              <a:rPr lang="lv-LV" sz="2200" err="1"/>
              <a:t>teenageers</a:t>
            </a:r>
            <a:r>
              <a:rPr lang="lv-LV" sz="2200" dirty="0"/>
              <a:t> </a:t>
            </a:r>
            <a:r>
              <a:rPr lang="lv-LV" sz="2200" err="1"/>
              <a:t>spend</a:t>
            </a:r>
            <a:r>
              <a:rPr lang="lv-LV" sz="2200" dirty="0"/>
              <a:t> </a:t>
            </a:r>
            <a:r>
              <a:rPr lang="lv-LV" sz="2200" err="1"/>
              <a:t>more</a:t>
            </a:r>
            <a:r>
              <a:rPr lang="lv-LV" sz="2200" dirty="0"/>
              <a:t> </a:t>
            </a:r>
            <a:r>
              <a:rPr lang="lv-LV" sz="2200" err="1"/>
              <a:t>than</a:t>
            </a:r>
            <a:r>
              <a:rPr lang="lv-LV" sz="2200" dirty="0"/>
              <a:t> 3 </a:t>
            </a:r>
            <a:r>
              <a:rPr lang="lv-LV" sz="2200" err="1"/>
              <a:t>hours</a:t>
            </a:r>
            <a:r>
              <a:rPr lang="lv-LV" sz="2200" dirty="0"/>
              <a:t> a </a:t>
            </a:r>
            <a:r>
              <a:rPr lang="lv-LV" sz="2200" err="1"/>
              <a:t>day</a:t>
            </a:r>
            <a:r>
              <a:rPr lang="lv-LV" sz="2200" dirty="0"/>
              <a:t> </a:t>
            </a:r>
            <a:r>
              <a:rPr lang="lv-LV" sz="2200" err="1"/>
              <a:t>on</a:t>
            </a:r>
            <a:r>
              <a:rPr lang="lv-LV" sz="2200" dirty="0"/>
              <a:t> </a:t>
            </a:r>
            <a:r>
              <a:rPr lang="lv-LV" sz="2200" err="1"/>
              <a:t>the</a:t>
            </a:r>
            <a:r>
              <a:rPr lang="lv-LV" sz="2200" dirty="0"/>
              <a:t> internet.</a:t>
            </a:r>
            <a:endParaRPr lang="en-US" sz="2200" dirty="0"/>
          </a:p>
          <a:p>
            <a:pPr marL="45720" indent="0">
              <a:buNone/>
            </a:pPr>
            <a:endParaRPr lang="lv-LV"/>
          </a:p>
          <a:p>
            <a:endParaRPr lang="lv-LV"/>
          </a:p>
          <a:p>
            <a:endParaRPr lang="lv-LV"/>
          </a:p>
          <a:p>
            <a:endParaRPr lang="lv-LV"/>
          </a:p>
        </p:txBody>
      </p:sp>
      <p:pic>
        <p:nvPicPr>
          <p:cNvPr id="6" name="Picture 6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F927DD20-AB23-4187-BFA3-2D5171F9C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740" y="3972233"/>
            <a:ext cx="2182483" cy="226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6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C05B77B-2EB0-4D82-87EF-6683B3B95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/>
              <a:t>Top 5 </a:t>
            </a:r>
            <a:r>
              <a:rPr lang="lv-LV" b="1" dirty="0" err="1"/>
              <a:t>things</a:t>
            </a:r>
            <a:r>
              <a:rPr lang="lv-LV" b="1" dirty="0"/>
              <a:t> </a:t>
            </a:r>
            <a:r>
              <a:rPr lang="lv-LV" b="1" dirty="0" err="1"/>
              <a:t>what</a:t>
            </a:r>
            <a:r>
              <a:rPr lang="lv-LV" b="1" dirty="0"/>
              <a:t> </a:t>
            </a:r>
            <a:r>
              <a:rPr lang="lv-LV" b="1" dirty="0" err="1"/>
              <a:t>Latvian</a:t>
            </a:r>
            <a:r>
              <a:rPr lang="lv-LV" b="1" dirty="0"/>
              <a:t> </a:t>
            </a:r>
            <a:r>
              <a:rPr lang="lv-LV" b="1" dirty="0" err="1"/>
              <a:t>teenagers</a:t>
            </a:r>
            <a:r>
              <a:rPr lang="lv-LV" b="1" dirty="0"/>
              <a:t> do </a:t>
            </a:r>
            <a:r>
              <a:rPr lang="lv-LV" b="1" dirty="0" err="1"/>
              <a:t>on</a:t>
            </a:r>
            <a:r>
              <a:rPr lang="lv-LV" b="1" dirty="0"/>
              <a:t> </a:t>
            </a:r>
            <a:r>
              <a:rPr lang="lv-LV" b="1" dirty="0" err="1"/>
              <a:t>the</a:t>
            </a:r>
            <a:r>
              <a:rPr lang="lv-LV" b="1" dirty="0"/>
              <a:t> internet</a:t>
            </a:r>
            <a:endParaRPr lang="en-US" b="1" dirty="0"/>
          </a:p>
        </p:txBody>
      </p:sp>
      <p:pic>
        <p:nvPicPr>
          <p:cNvPr id="5" name="Attēls 5" descr="Attēls, kurā ir ekrānuzņē​​​mums&#10;&#10;Apraksts ģenerēts ar ļoti augstu ticamību">
            <a:extLst>
              <a:ext uri="{FF2B5EF4-FFF2-40B4-BE49-F238E27FC236}">
                <a16:creationId xmlns:a16="http://schemas.microsoft.com/office/drawing/2014/main" id="{F1ABC16B-C6FB-42D8-878B-9B92C0B80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891" y="1930547"/>
            <a:ext cx="7056406" cy="403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6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D9B23-94C8-4AB3-BC0F-6CD1E3247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What is "Netiquette"?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508BC-A306-486C-B065-BE78ACD9B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sz="2200" dirty="0"/>
              <a:t>Netiquette is the correct and acceptable way of using the internet.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Netiquette is a short form of network etiquette or Internet etiquette.</a:t>
            </a:r>
            <a:endParaRPr lang="en-US"/>
          </a:p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2C634C4-437D-4535-A8FA-BB7A6A073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797" y="3405996"/>
            <a:ext cx="3519577" cy="234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9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84C9B8A-02CC-478A-9D67-7489066D5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/>
              <a:t>Top 5 </a:t>
            </a:r>
            <a:r>
              <a:rPr lang="lv-LV" b="1" dirty="0" err="1"/>
              <a:t>platforms</a:t>
            </a:r>
            <a:r>
              <a:rPr lang="lv-LV" b="1" dirty="0"/>
              <a:t> </a:t>
            </a:r>
            <a:r>
              <a:rPr lang="lv-LV" b="1" dirty="0" err="1"/>
              <a:t>that</a:t>
            </a:r>
            <a:r>
              <a:rPr lang="lv-LV" b="1" dirty="0"/>
              <a:t> </a:t>
            </a:r>
            <a:r>
              <a:rPr lang="lv-LV" b="1" dirty="0" err="1"/>
              <a:t>Latvian</a:t>
            </a:r>
            <a:r>
              <a:rPr lang="lv-LV" b="1" dirty="0"/>
              <a:t> </a:t>
            </a:r>
            <a:r>
              <a:rPr lang="lv-LV" b="1" dirty="0" err="1"/>
              <a:t>teenagers</a:t>
            </a:r>
            <a:r>
              <a:rPr lang="lv-LV" b="1" dirty="0"/>
              <a:t> </a:t>
            </a:r>
            <a:r>
              <a:rPr lang="lv-LV" b="1" dirty="0" err="1"/>
              <a:t>use</a:t>
            </a:r>
            <a:r>
              <a:rPr lang="lv-LV" b="1" dirty="0"/>
              <a:t>?</a:t>
            </a:r>
            <a:r>
              <a:rPr lang="lv-LV" dirty="0"/>
              <a:t> </a:t>
            </a:r>
            <a:endParaRPr lang="en-US" dirty="0"/>
          </a:p>
        </p:txBody>
      </p:sp>
      <p:pic>
        <p:nvPicPr>
          <p:cNvPr id="7" name="Attēls 7" descr="Attēls, kurā ir ekrānuzņē​​​mums&#10;&#10;Apraksts ģenerēts ar ļoti augstu ticamību">
            <a:extLst>
              <a:ext uri="{FF2B5EF4-FFF2-40B4-BE49-F238E27FC236}">
                <a16:creationId xmlns:a16="http://schemas.microsoft.com/office/drawing/2014/main" id="{0F3780DC-663E-42DA-94DE-1267B2AD4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419" y="1936631"/>
            <a:ext cx="7645879" cy="439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5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C886694-89CE-471E-8568-7D56412AA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 err="1"/>
              <a:t>What</a:t>
            </a:r>
            <a:r>
              <a:rPr lang="lv-LV" b="1" dirty="0"/>
              <a:t> </a:t>
            </a:r>
            <a:r>
              <a:rPr lang="lv-LV" b="1" dirty="0" err="1"/>
              <a:t>does</a:t>
            </a:r>
            <a:r>
              <a:rPr lang="lv-LV" b="1" dirty="0"/>
              <a:t> </a:t>
            </a:r>
            <a:r>
              <a:rPr lang="lv-LV" b="1" dirty="0" err="1"/>
              <a:t>this</a:t>
            </a:r>
            <a:r>
              <a:rPr lang="lv-LV" b="1" dirty="0"/>
              <a:t> </a:t>
            </a:r>
            <a:r>
              <a:rPr lang="lv-LV" b="1" dirty="0" err="1"/>
              <a:t>mean</a:t>
            </a:r>
            <a:r>
              <a:rPr lang="lv-LV" b="1" dirty="0"/>
              <a:t>?</a:t>
            </a:r>
            <a:endParaRPr lang="en-US" b="1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512E6D66-D200-4AD1-B606-155803C2E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lv-LV" sz="2200" dirty="0" err="1"/>
              <a:t>Latvian</a:t>
            </a:r>
            <a:r>
              <a:rPr lang="lv-LV" sz="2200" dirty="0"/>
              <a:t> </a:t>
            </a:r>
            <a:r>
              <a:rPr lang="lv-LV" sz="2200" dirty="0" err="1"/>
              <a:t>teenagers</a:t>
            </a:r>
            <a:r>
              <a:rPr lang="lv-LV" sz="2200" dirty="0"/>
              <a:t> </a:t>
            </a:r>
            <a:r>
              <a:rPr lang="lv-LV" sz="2200" dirty="0" err="1"/>
              <a:t>are</a:t>
            </a:r>
            <a:r>
              <a:rPr lang="lv-LV" sz="2200" dirty="0"/>
              <a:t> </a:t>
            </a:r>
            <a:r>
              <a:rPr lang="lv-LV" sz="2200" dirty="0" err="1"/>
              <a:t>having</a:t>
            </a:r>
            <a:r>
              <a:rPr lang="lv-LV" sz="2200" dirty="0"/>
              <a:t> </a:t>
            </a:r>
            <a:r>
              <a:rPr lang="lv-LV" sz="2200" dirty="0" err="1"/>
              <a:t>trouble</a:t>
            </a:r>
            <a:r>
              <a:rPr lang="lv-LV" sz="2200" dirty="0"/>
              <a:t> to </a:t>
            </a:r>
            <a:r>
              <a:rPr lang="lv-LV" sz="2200" dirty="0" err="1"/>
              <a:t>tell</a:t>
            </a:r>
            <a:r>
              <a:rPr lang="lv-LV" sz="2200" dirty="0"/>
              <a:t> </a:t>
            </a:r>
            <a:r>
              <a:rPr lang="lv-LV" sz="2200" dirty="0" err="1"/>
              <a:t>the</a:t>
            </a:r>
            <a:r>
              <a:rPr lang="lv-LV" sz="2200" dirty="0"/>
              <a:t> </a:t>
            </a:r>
            <a:r>
              <a:rPr lang="lv-LV" sz="2200" dirty="0" err="1"/>
              <a:t>difference</a:t>
            </a:r>
            <a:r>
              <a:rPr lang="lv-LV" sz="2200" dirty="0"/>
              <a:t> </a:t>
            </a:r>
            <a:r>
              <a:rPr lang="lv-LV" sz="2200" dirty="0" err="1"/>
              <a:t>between</a:t>
            </a:r>
            <a:r>
              <a:rPr lang="lv-LV" sz="2200" dirty="0"/>
              <a:t> </a:t>
            </a:r>
            <a:r>
              <a:rPr lang="lv-LV" sz="2200" dirty="0" err="1"/>
              <a:t>true</a:t>
            </a:r>
            <a:r>
              <a:rPr lang="lv-LV" sz="2200" dirty="0"/>
              <a:t> </a:t>
            </a:r>
            <a:r>
              <a:rPr lang="lv-LV" sz="2200" dirty="0" err="1"/>
              <a:t>and</a:t>
            </a:r>
            <a:r>
              <a:rPr lang="lv-LV" sz="2200" dirty="0"/>
              <a:t> </a:t>
            </a:r>
            <a:r>
              <a:rPr lang="lv-LV" sz="2200" dirty="0" err="1"/>
              <a:t>false</a:t>
            </a:r>
            <a:r>
              <a:rPr lang="lv-LV" sz="2200" dirty="0"/>
              <a:t> </a:t>
            </a:r>
            <a:r>
              <a:rPr lang="lv-LV" sz="2200" dirty="0" err="1"/>
              <a:t>information</a:t>
            </a:r>
            <a:r>
              <a:rPr lang="lv-LV" sz="2200" dirty="0"/>
              <a:t> </a:t>
            </a:r>
            <a:r>
              <a:rPr lang="lv-LV" sz="2200" dirty="0" err="1"/>
              <a:t>on</a:t>
            </a:r>
            <a:r>
              <a:rPr lang="lv-LV" sz="2200" dirty="0"/>
              <a:t> </a:t>
            </a:r>
            <a:r>
              <a:rPr lang="lv-LV" sz="2200" dirty="0" err="1"/>
              <a:t>the</a:t>
            </a:r>
            <a:r>
              <a:rPr lang="lv-LV" sz="2200" dirty="0"/>
              <a:t> internet</a:t>
            </a:r>
            <a:endParaRPr lang="en-US"/>
          </a:p>
          <a:p>
            <a:pPr algn="just"/>
            <a:r>
              <a:rPr lang="lv-LV" sz="2200" dirty="0" err="1"/>
              <a:t>Children</a:t>
            </a:r>
            <a:r>
              <a:rPr lang="lv-LV" sz="2200" dirty="0"/>
              <a:t> </a:t>
            </a:r>
            <a:r>
              <a:rPr lang="lv-LV" sz="2200" dirty="0" err="1"/>
              <a:t>and</a:t>
            </a:r>
            <a:r>
              <a:rPr lang="lv-LV" sz="2200" dirty="0"/>
              <a:t> </a:t>
            </a:r>
            <a:r>
              <a:rPr lang="lv-LV" sz="2200" dirty="0" err="1"/>
              <a:t>teenagers</a:t>
            </a:r>
            <a:r>
              <a:rPr lang="lv-LV" sz="2200" dirty="0"/>
              <a:t> </a:t>
            </a:r>
            <a:r>
              <a:rPr lang="lv-LV" sz="2200" dirty="0" err="1"/>
              <a:t>in</a:t>
            </a:r>
            <a:r>
              <a:rPr lang="lv-LV" sz="2200" dirty="0"/>
              <a:t> Latvia </a:t>
            </a:r>
            <a:r>
              <a:rPr lang="lv-LV" sz="2200" dirty="0" err="1"/>
              <a:t>use</a:t>
            </a:r>
            <a:r>
              <a:rPr lang="lv-LV" sz="2200" dirty="0"/>
              <a:t> </a:t>
            </a:r>
            <a:r>
              <a:rPr lang="lv-LV" sz="2200" dirty="0" err="1"/>
              <a:t>the</a:t>
            </a:r>
            <a:r>
              <a:rPr lang="lv-LV" sz="2200" dirty="0"/>
              <a:t> internet </a:t>
            </a:r>
            <a:r>
              <a:rPr lang="lv-LV" sz="2200" dirty="0" err="1"/>
              <a:t>mostly</a:t>
            </a:r>
            <a:r>
              <a:rPr lang="lv-LV" sz="2200" dirty="0"/>
              <a:t> </a:t>
            </a:r>
            <a:r>
              <a:rPr lang="lv-LV" sz="2200" dirty="0" err="1"/>
              <a:t>for</a:t>
            </a:r>
            <a:r>
              <a:rPr lang="lv-LV" sz="2200" dirty="0"/>
              <a:t> </a:t>
            </a:r>
            <a:r>
              <a:rPr lang="lv-LV" sz="2200" dirty="0" err="1"/>
              <a:t>fun</a:t>
            </a:r>
            <a:r>
              <a:rPr lang="lv-LV" sz="2200" dirty="0"/>
              <a:t> </a:t>
            </a:r>
            <a:r>
              <a:rPr lang="lv-LV" sz="2200" dirty="0" err="1"/>
              <a:t>and</a:t>
            </a:r>
            <a:r>
              <a:rPr lang="lv-LV" sz="2200" dirty="0"/>
              <a:t> </a:t>
            </a:r>
            <a:r>
              <a:rPr lang="lv-LV" sz="2200" dirty="0" err="1"/>
              <a:t>not</a:t>
            </a:r>
            <a:r>
              <a:rPr lang="lv-LV" sz="2200" dirty="0"/>
              <a:t> </a:t>
            </a:r>
            <a:r>
              <a:rPr lang="lv-LV" sz="2200" dirty="0" err="1"/>
              <a:t>for</a:t>
            </a:r>
            <a:r>
              <a:rPr lang="lv-LV" sz="2200" dirty="0"/>
              <a:t> </a:t>
            </a:r>
            <a:r>
              <a:rPr lang="lv-LV" sz="2200" dirty="0" err="1"/>
              <a:t>school</a:t>
            </a:r>
            <a:r>
              <a:rPr lang="lv-LV" sz="2200" dirty="0"/>
              <a:t>.</a:t>
            </a:r>
          </a:p>
          <a:p>
            <a:pPr algn="just"/>
            <a:r>
              <a:rPr lang="lv-LV" sz="2200" dirty="0" err="1"/>
              <a:t>Most</a:t>
            </a:r>
            <a:r>
              <a:rPr lang="lv-LV" sz="2200" dirty="0"/>
              <a:t> </a:t>
            </a:r>
            <a:r>
              <a:rPr lang="lv-LV" sz="2200" dirty="0" err="1"/>
              <a:t>teenagers</a:t>
            </a:r>
            <a:r>
              <a:rPr lang="lv-LV" sz="2200" dirty="0"/>
              <a:t> </a:t>
            </a:r>
            <a:r>
              <a:rPr lang="lv-LV" sz="2200" dirty="0" err="1"/>
              <a:t>trust</a:t>
            </a:r>
            <a:r>
              <a:rPr lang="lv-LV" sz="2200" dirty="0"/>
              <a:t> </a:t>
            </a:r>
            <a:r>
              <a:rPr lang="lv-LV" sz="2200" dirty="0" err="1"/>
              <a:t>the</a:t>
            </a:r>
            <a:r>
              <a:rPr lang="lv-LV" sz="2200" dirty="0"/>
              <a:t> </a:t>
            </a:r>
            <a:r>
              <a:rPr lang="lv-LV" sz="2200" dirty="0" err="1"/>
              <a:t>information</a:t>
            </a:r>
            <a:r>
              <a:rPr lang="lv-LV" sz="2200" dirty="0"/>
              <a:t> </a:t>
            </a:r>
            <a:r>
              <a:rPr lang="lv-LV" sz="2200" dirty="0" err="1"/>
              <a:t>that</a:t>
            </a:r>
            <a:r>
              <a:rPr lang="lv-LV" sz="2200" dirty="0"/>
              <a:t> </a:t>
            </a:r>
            <a:r>
              <a:rPr lang="lv-LV" sz="2200" dirty="0" err="1"/>
              <a:t>they</a:t>
            </a:r>
            <a:r>
              <a:rPr lang="lv-LV" sz="2200" dirty="0"/>
              <a:t> </a:t>
            </a:r>
            <a:r>
              <a:rPr lang="lv-LV" sz="2200" dirty="0" err="1"/>
              <a:t>see</a:t>
            </a:r>
            <a:r>
              <a:rPr lang="lv-LV" sz="2200" dirty="0"/>
              <a:t> </a:t>
            </a:r>
            <a:r>
              <a:rPr lang="lv-LV" sz="2200" dirty="0" err="1"/>
              <a:t>on</a:t>
            </a:r>
            <a:r>
              <a:rPr lang="lv-LV" sz="2200" dirty="0"/>
              <a:t> </a:t>
            </a:r>
            <a:r>
              <a:rPr lang="lv-LV" sz="2200" dirty="0" err="1"/>
              <a:t>the</a:t>
            </a:r>
            <a:r>
              <a:rPr lang="lv-LV" sz="2200" dirty="0"/>
              <a:t> internet </a:t>
            </a:r>
            <a:r>
              <a:rPr lang="lv-LV" sz="2200" dirty="0" err="1"/>
              <a:t>and</a:t>
            </a:r>
            <a:r>
              <a:rPr lang="lv-LV" sz="2200" dirty="0"/>
              <a:t> </a:t>
            </a:r>
            <a:r>
              <a:rPr lang="lv-LV" sz="2200" dirty="0" err="1"/>
              <a:t>don't</a:t>
            </a:r>
            <a:r>
              <a:rPr lang="lv-LV" sz="2200" dirty="0"/>
              <a:t> </a:t>
            </a:r>
            <a:r>
              <a:rPr lang="lv-LV" sz="2200" dirty="0" err="1"/>
              <a:t>check</a:t>
            </a:r>
            <a:r>
              <a:rPr lang="lv-LV" sz="2200" dirty="0"/>
              <a:t> </a:t>
            </a:r>
            <a:r>
              <a:rPr lang="lv-LV" sz="2200" dirty="0" err="1"/>
              <a:t>facts</a:t>
            </a:r>
            <a:r>
              <a:rPr lang="lv-LV" sz="2200" dirty="0"/>
              <a:t> </a:t>
            </a:r>
            <a:r>
              <a:rPr lang="lv-LV" sz="2200" dirty="0" err="1"/>
              <a:t>before</a:t>
            </a:r>
            <a:r>
              <a:rPr lang="lv-LV" sz="2200" dirty="0"/>
              <a:t> </a:t>
            </a:r>
            <a:r>
              <a:rPr lang="lv-LV" sz="2200" dirty="0" err="1"/>
              <a:t>sharing</a:t>
            </a:r>
            <a:r>
              <a:rPr lang="lv-LV" sz="2200" dirty="0"/>
              <a:t>.</a:t>
            </a:r>
          </a:p>
        </p:txBody>
      </p:sp>
      <p:pic>
        <p:nvPicPr>
          <p:cNvPr id="6" name="Picture 6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8910C98D-37B0-4057-8949-C7D004A9F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00000">
            <a:off x="8885388" y="3970038"/>
            <a:ext cx="1092320" cy="1994679"/>
          </a:xfrm>
          <a:prstGeom prst="rect">
            <a:avLst/>
          </a:prstGeom>
        </p:spPr>
      </p:pic>
      <p:pic>
        <p:nvPicPr>
          <p:cNvPr id="8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85E7B93C-4791-49FB-A5F5-7998761BB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320000">
            <a:off x="8339048" y="4070680"/>
            <a:ext cx="574736" cy="106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7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35FA2-87D0-4AB2-AA4A-F6BEB06AB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What can we do to prevent these problems?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A2533-A2DA-4287-92EB-3E8233277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sz="2200" dirty="0"/>
              <a:t>Teach teenagers to look at information from multiple sites and compare it</a:t>
            </a:r>
            <a:endParaRPr lang="en-US"/>
          </a:p>
          <a:p>
            <a:pPr algn="just"/>
            <a:r>
              <a:rPr lang="en-US" sz="2200" dirty="0"/>
              <a:t>Have teachers give students more homework, so they don't spend all their time on games or videos.</a:t>
            </a:r>
          </a:p>
          <a:p>
            <a:pPr algn="just"/>
            <a:r>
              <a:rPr lang="en-US" sz="2200" dirty="0"/>
              <a:t>Have teachers give students more online quizzes.</a:t>
            </a:r>
          </a:p>
        </p:txBody>
      </p:sp>
      <p:pic>
        <p:nvPicPr>
          <p:cNvPr id="4" name="Picture 4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A8E07E35-C46C-4812-8AAC-C0700BC2B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2358" y="3131389"/>
            <a:ext cx="2286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A5936-5909-4998-BD5C-2C9B50EF9F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 for your attention!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113F4F-4D68-4180-92B0-526ED9D895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0CC0C-59D2-4677-9BF1-A7D577813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Netiquette dos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7F2A9-5FEA-4947-A46A-80F71EA92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sz="2200" dirty="0"/>
              <a:t>Respect other people's privacy</a:t>
            </a:r>
            <a:endParaRPr lang="en-US"/>
          </a:p>
          <a:p>
            <a:pPr algn="just"/>
            <a:r>
              <a:rPr lang="en-US" sz="2200" dirty="0"/>
              <a:t>Verify facts before reposting</a:t>
            </a:r>
          </a:p>
          <a:p>
            <a:pPr algn="just"/>
            <a:r>
              <a:rPr lang="en-US" sz="2200" dirty="0"/>
              <a:t>Check messages and respond promptly</a:t>
            </a:r>
          </a:p>
          <a:p>
            <a:endParaRPr lang="en-US"/>
          </a:p>
        </p:txBody>
      </p:sp>
      <p:pic>
        <p:nvPicPr>
          <p:cNvPr id="10" name="Picture 10" descr="A close up of a sign&#10;&#10;Description generated with high confidence">
            <a:extLst>
              <a:ext uri="{FF2B5EF4-FFF2-40B4-BE49-F238E27FC236}">
                <a16:creationId xmlns:a16="http://schemas.microsoft.com/office/drawing/2014/main" id="{39B8AD3B-6917-45C6-9D53-31E8B75DD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909" y="2715054"/>
            <a:ext cx="2743200" cy="355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3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97E4A-8191-42D6-9E00-EC9962C3A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Netiquette Don'ts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AD321-FB1D-486D-B59B-70A227CC0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sz="2200" dirty="0"/>
              <a:t>Name-call or express offensive opinions</a:t>
            </a:r>
            <a:endParaRPr lang="en-US"/>
          </a:p>
          <a:p>
            <a:pPr algn="just"/>
            <a:r>
              <a:rPr lang="en-US" sz="2200" dirty="0"/>
              <a:t>Post private or embarrassing images or comments</a:t>
            </a:r>
          </a:p>
          <a:p>
            <a:pPr algn="just"/>
            <a:r>
              <a:rPr lang="en-US" sz="2200" dirty="0"/>
              <a:t>Exclude people or talk behind their backs</a:t>
            </a:r>
          </a:p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39AE018-5350-4298-BE72-FCB9A7100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249" y="2772563"/>
            <a:ext cx="2743200" cy="355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8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38E8F-55F8-497E-A204-8C3472BFA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Basic rules of netiquette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980C-EBC6-475B-A258-CCEED2FB8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200" dirty="0"/>
              <a:t>Real People Take Priority</a:t>
            </a: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4" name="Picture 4" descr="A picture containing toy, doll&#10;&#10;Description generated with high confidence">
            <a:extLst>
              <a:ext uri="{FF2B5EF4-FFF2-40B4-BE49-F238E27FC236}">
                <a16:creationId xmlns:a16="http://schemas.microsoft.com/office/drawing/2014/main" id="{F9A87224-70C9-47E0-8570-AF851F75F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021" y="2593675"/>
            <a:ext cx="6351916" cy="249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65CB7-70A2-4FF6-B4F0-8A3EB3B72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4E44D-17F1-4C01-A8AE-CB2A6463B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01548" y="862066"/>
            <a:ext cx="13247872" cy="49377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800"/>
              <a:t>If You Wouldn't Say it to Someone's Face, Don't Say it Online</a:t>
            </a:r>
            <a:endParaRPr lang="en-US"/>
          </a:p>
          <a:p>
            <a:pPr marL="45720" indent="0">
              <a:buNone/>
            </a:pP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98EACD-23E4-4800-87AA-5A63BBAEC28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 descr="A picture containing vector graphics&#10;&#10;Description generated with very high confidence">
            <a:extLst>
              <a:ext uri="{FF2B5EF4-FFF2-40B4-BE49-F238E27FC236}">
                <a16:creationId xmlns:a16="http://schemas.microsoft.com/office/drawing/2014/main" id="{04901E35-4CD1-4BF4-8689-647D3BE20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795" y="2340727"/>
            <a:ext cx="3505200" cy="351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8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7728E-A404-41BE-A815-D7FAAD2BC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B05BD3-5636-4D69-A8BA-34AB8EBC3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4ACDD6-2226-42C9-BAAE-4C92C5880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005840"/>
            <a:ext cx="11364439" cy="49377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200"/>
              <a:t>If you wouldn't show it in public, don't post it online</a:t>
            </a:r>
            <a:endParaRPr lang="en-US"/>
          </a:p>
          <a:p>
            <a:endParaRPr lang="en-US" sz="3200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6469A52A-A60E-4B96-B924-0789AF7F4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022" y="2180182"/>
            <a:ext cx="3735237" cy="336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7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4A71E-554D-4740-BB77-539A0F763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54327-18C1-4A32-85F0-FFAADE857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005840"/>
            <a:ext cx="11350061" cy="49377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200"/>
              <a:t>Respect People's Privacy</a:t>
            </a:r>
            <a:endParaRPr lang="en-US"/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67C32-6517-43D2-85B5-EA930E21F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54BF6DD7-2445-4428-A30B-219111EEE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419" y="1683589"/>
            <a:ext cx="4065916" cy="406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7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heer Green 16x9">
  <a:themeElements>
    <a:clrScheme name="Sheer Green">
      <a:dk1>
        <a:srgbClr val="624D38"/>
      </a:dk1>
      <a:lt1>
        <a:srgbClr val="FFFFFF"/>
      </a:lt1>
      <a:dk2>
        <a:srgbClr val="404040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1">
                <a:lumMod val="50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986</Words>
  <Application>Microsoft Office PowerPoint</Application>
  <PresentationFormat>Widescreen</PresentationFormat>
  <Paragraphs>92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Century Gothic</vt:lpstr>
      <vt:lpstr>Sheer Green 16x9</vt:lpstr>
      <vt:lpstr>Professionalism and personal brand</vt:lpstr>
      <vt:lpstr>Professionalism in a Digital Age - what is it?</vt:lpstr>
      <vt:lpstr>What is "Netiquette"?</vt:lpstr>
      <vt:lpstr>Netiquette dos</vt:lpstr>
      <vt:lpstr>Netiquette Don'ts</vt:lpstr>
      <vt:lpstr>Basic rules of netiquette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digital tattoo – what is it?</vt:lpstr>
      <vt:lpstr>What forms my digital tattoo?</vt:lpstr>
      <vt:lpstr>What's the issue?</vt:lpstr>
      <vt:lpstr>Why does it matter?</vt:lpstr>
      <vt:lpstr>Before posting online, think twice and ask yourself:</vt:lpstr>
      <vt:lpstr>Internet safety</vt:lpstr>
      <vt:lpstr>PowerPoint Presentation</vt:lpstr>
      <vt:lpstr>PowerPoint Presentation</vt:lpstr>
      <vt:lpstr>PowerPoint Presentation</vt:lpstr>
      <vt:lpstr>PowerPoint Presentation</vt:lpstr>
      <vt:lpstr>Internet safety in Latvia</vt:lpstr>
      <vt:lpstr>Safer Internet Day</vt:lpstr>
      <vt:lpstr>Latvian Safer Internet Centre</vt:lpstr>
      <vt:lpstr>Drossinternets.lv</vt:lpstr>
      <vt:lpstr>Teenager behavior research</vt:lpstr>
      <vt:lpstr>PowerPoint Presentation</vt:lpstr>
      <vt:lpstr>Statistics about Latvian children and  adolescents' (9-16 years) internet habits</vt:lpstr>
      <vt:lpstr>Top 5 things what Latvian teenagers do on the internet</vt:lpstr>
      <vt:lpstr>Top 5 platforms that Latvian teenagers use? </vt:lpstr>
      <vt:lpstr>What does this mean?</vt:lpstr>
      <vt:lpstr>What can we do to prevent these problems?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cp:lastModifiedBy>Ilze</cp:lastModifiedBy>
  <cp:revision>294</cp:revision>
  <dcterms:created xsi:type="dcterms:W3CDTF">2014-04-18T01:35:23Z</dcterms:created>
  <dcterms:modified xsi:type="dcterms:W3CDTF">2020-02-15T12:11:34Z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v-asharm@microsoft.com</vt:lpwstr>
  </property>
  <property fmtid="{D5CDD505-2E9C-101B-9397-08002B2CF9AE}" pid="5" name="MSIP_Label_f42aa342-8706-4288-bd11-ebb85995028c_SetDate">
    <vt:lpwstr>2017-11-17T03:59:06.7858932Z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  <property fmtid="{D5CDD505-2E9C-101B-9397-08002B2CF9AE}" pid="10" name="ContentTypeId">
    <vt:lpwstr>0x010100AA3F7D94069FF64A86F7DFF56D60E3BE</vt:lpwstr>
  </property>
</Properties>
</file>